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5"/>
  </p:notesMasterIdLst>
  <p:handoutMasterIdLst>
    <p:handoutMasterId r:id="rId56"/>
  </p:handoutMasterIdLst>
  <p:sldIdLst>
    <p:sldId id="256" r:id="rId3"/>
    <p:sldId id="257" r:id="rId4"/>
    <p:sldId id="263" r:id="rId5"/>
    <p:sldId id="309" r:id="rId6"/>
    <p:sldId id="258" r:id="rId7"/>
    <p:sldId id="261" r:id="rId8"/>
    <p:sldId id="260" r:id="rId9"/>
    <p:sldId id="259" r:id="rId10"/>
    <p:sldId id="262" r:id="rId11"/>
    <p:sldId id="264" r:id="rId12"/>
    <p:sldId id="265" r:id="rId13"/>
    <p:sldId id="266" r:id="rId14"/>
    <p:sldId id="267" r:id="rId15"/>
    <p:sldId id="268" r:id="rId16"/>
    <p:sldId id="271" r:id="rId17"/>
    <p:sldId id="269" r:id="rId18"/>
    <p:sldId id="270" r:id="rId19"/>
    <p:sldId id="272" r:id="rId20"/>
    <p:sldId id="273" r:id="rId21"/>
    <p:sldId id="274" r:id="rId22"/>
    <p:sldId id="277" r:id="rId23"/>
    <p:sldId id="278" r:id="rId24"/>
    <p:sldId id="279" r:id="rId25"/>
    <p:sldId id="280" r:id="rId26"/>
    <p:sldId id="275" r:id="rId27"/>
    <p:sldId id="276" r:id="rId28"/>
    <p:sldId id="283" r:id="rId29"/>
    <p:sldId id="281" r:id="rId30"/>
    <p:sldId id="282" r:id="rId31"/>
    <p:sldId id="284" r:id="rId32"/>
    <p:sldId id="285" r:id="rId33"/>
    <p:sldId id="286" r:id="rId34"/>
    <p:sldId id="287" r:id="rId35"/>
    <p:sldId id="288" r:id="rId36"/>
    <p:sldId id="289" r:id="rId37"/>
    <p:sldId id="290" r:id="rId38"/>
    <p:sldId id="291" r:id="rId39"/>
    <p:sldId id="292" r:id="rId40"/>
    <p:sldId id="293" r:id="rId41"/>
    <p:sldId id="294" r:id="rId42"/>
    <p:sldId id="295" r:id="rId43"/>
    <p:sldId id="296" r:id="rId44"/>
    <p:sldId id="304" r:id="rId45"/>
    <p:sldId id="297" r:id="rId46"/>
    <p:sldId id="303" r:id="rId47"/>
    <p:sldId id="305" r:id="rId48"/>
    <p:sldId id="306" r:id="rId49"/>
    <p:sldId id="298" r:id="rId50"/>
    <p:sldId id="299" r:id="rId51"/>
    <p:sldId id="300" r:id="rId52"/>
    <p:sldId id="301" r:id="rId53"/>
    <p:sldId id="307" r:id="rId54"/>
  </p:sldIdLst>
  <p:sldSz cx="12192000" cy="6858000"/>
  <p:notesSz cx="7103745" cy="10234295"/>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749E2"/>
    <a:srgbClr val="B2B2B2"/>
    <a:srgbClr val="202020"/>
    <a:srgbClr val="323232"/>
    <a:srgbClr val="CC3300"/>
    <a:srgbClr val="CC0000"/>
    <a:srgbClr val="FF3300"/>
    <a:srgbClr val="990000"/>
    <a:srgbClr val="FF8D41"/>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278" autoAdjust="0"/>
    <p:restoredTop sz="94660"/>
  </p:normalViewPr>
  <p:slideViewPr>
    <p:cSldViewPr snapToGrid="0" showGuides="1">
      <p:cViewPr varScale="1">
        <p:scale>
          <a:sx n="75" d="100"/>
          <a:sy n="75" d="100"/>
        </p:scale>
        <p:origin x="90" y="96"/>
      </p:cViewPr>
      <p:guideLst>
        <p:guide orient="horz" pos="2160"/>
        <p:guide pos="3836"/>
      </p:guideLst>
    </p:cSldViewPr>
  </p:slideViewPr>
  <p:notesTextViewPr>
    <p:cViewPr>
      <p:scale>
        <a:sx n="3" d="2"/>
        <a:sy n="3" d="2"/>
      </p:scale>
      <p:origin x="0" y="0"/>
    </p:cViewPr>
  </p:notesTextViewPr>
  <p:gridSpacing cx="72000" cy="720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9" Type="http://schemas.openxmlformats.org/officeDocument/2006/relationships/tableStyles" Target="tableStyles.xml"/><Relationship Id="rId58" Type="http://schemas.openxmlformats.org/officeDocument/2006/relationships/viewProps" Target="viewProps.xml"/><Relationship Id="rId57" Type="http://schemas.openxmlformats.org/officeDocument/2006/relationships/presProps" Target="presProps.xml"/><Relationship Id="rId56" Type="http://schemas.openxmlformats.org/officeDocument/2006/relationships/handoutMaster" Target="handoutMasters/handoutMaster1.xml"/><Relationship Id="rId55" Type="http://schemas.openxmlformats.org/officeDocument/2006/relationships/notesMaster" Target="notesMasters/notesMaster1.xml"/><Relationship Id="rId54" Type="http://schemas.openxmlformats.org/officeDocument/2006/relationships/slide" Target="slides/slide52.xml"/><Relationship Id="rId53" Type="http://schemas.openxmlformats.org/officeDocument/2006/relationships/slide" Target="slides/slide51.xml"/><Relationship Id="rId52" Type="http://schemas.openxmlformats.org/officeDocument/2006/relationships/slide" Target="slides/slide50.xml"/><Relationship Id="rId51" Type="http://schemas.openxmlformats.org/officeDocument/2006/relationships/slide" Target="slides/slide49.xml"/><Relationship Id="rId50" Type="http://schemas.openxmlformats.org/officeDocument/2006/relationships/slide" Target="slides/slide48.xml"/><Relationship Id="rId5" Type="http://schemas.openxmlformats.org/officeDocument/2006/relationships/slide" Target="slides/slide3.xml"/><Relationship Id="rId49" Type="http://schemas.openxmlformats.org/officeDocument/2006/relationships/slide" Target="slides/slide47.xml"/><Relationship Id="rId48" Type="http://schemas.openxmlformats.org/officeDocument/2006/relationships/slide" Target="slides/slide46.xml"/><Relationship Id="rId47" Type="http://schemas.openxmlformats.org/officeDocument/2006/relationships/slide" Target="slides/slide45.xml"/><Relationship Id="rId46" Type="http://schemas.openxmlformats.org/officeDocument/2006/relationships/slide" Target="slides/slide44.xml"/><Relationship Id="rId45" Type="http://schemas.openxmlformats.org/officeDocument/2006/relationships/slide" Target="slides/slide43.xml"/><Relationship Id="rId44" Type="http://schemas.openxmlformats.org/officeDocument/2006/relationships/slide" Target="slides/slide42.xml"/><Relationship Id="rId43" Type="http://schemas.openxmlformats.org/officeDocument/2006/relationships/slide" Target="slides/slide41.xml"/><Relationship Id="rId42" Type="http://schemas.openxmlformats.org/officeDocument/2006/relationships/slide" Target="slides/slide40.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45"/>
            </a:lvl1pPr>
          </a:lstStyle>
          <a:p>
            <a:endParaRPr lang="zh-CN" altLang="en-US"/>
          </a:p>
        </p:txBody>
      </p:sp>
      <p:sp>
        <p:nvSpPr>
          <p:cNvPr id="3" name="日期占位符 2"/>
          <p:cNvSpPr>
            <a:spLocks noGrp="1"/>
          </p:cNvSpPr>
          <p:nvPr>
            <p:ph type="dt" sz="quarter" idx="1"/>
          </p:nvPr>
        </p:nvSpPr>
        <p:spPr>
          <a:xfrm>
            <a:off x="4023812" y="0"/>
            <a:ext cx="3078290" cy="513492"/>
          </a:xfrm>
          <a:prstGeom prst="rect">
            <a:avLst/>
          </a:prstGeom>
        </p:spPr>
        <p:txBody>
          <a:bodyPr vert="horz" lIns="91440" tIns="45720" rIns="91440" bIns="45720" rtlCol="0"/>
          <a:lstStyle>
            <a:lvl1pPr algn="r">
              <a:defRPr sz="1245"/>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9720804"/>
            <a:ext cx="3078290" cy="513491"/>
          </a:xfrm>
          <a:prstGeom prst="rect">
            <a:avLst/>
          </a:prstGeom>
        </p:spPr>
        <p:txBody>
          <a:bodyPr vert="horz" lIns="91440" tIns="45720" rIns="91440" bIns="45720" rtlCol="0" anchor="b"/>
          <a:lstStyle>
            <a:lvl1pPr algn="l">
              <a:defRPr sz="1245"/>
            </a:lvl1pPr>
          </a:lstStyle>
          <a:p>
            <a:endParaRPr lang="zh-CN" altLang="en-US"/>
          </a:p>
        </p:txBody>
      </p:sp>
      <p:sp>
        <p:nvSpPr>
          <p:cNvPr id="5" name="灯片编号占位符 4"/>
          <p:cNvSpPr>
            <a:spLocks noGrp="1"/>
          </p:cNvSpPr>
          <p:nvPr>
            <p:ph type="sldNum" sz="quarter" idx="3"/>
          </p:nvPr>
        </p:nvSpPr>
        <p:spPr>
          <a:xfrm>
            <a:off x="4023812" y="9720804"/>
            <a:ext cx="3078290" cy="513491"/>
          </a:xfrm>
          <a:prstGeom prst="rect">
            <a:avLst/>
          </a:prstGeom>
        </p:spPr>
        <p:txBody>
          <a:bodyPr vert="horz" lIns="91440" tIns="45720" rIns="91440" bIns="45720" rtlCol="0" anchor="b"/>
          <a:lstStyle>
            <a:lvl1pPr algn="r">
              <a:defRPr sz="1245"/>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163" cy="512763"/>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4313" y="0"/>
            <a:ext cx="3078162" cy="512763"/>
          </a:xfrm>
          <a:prstGeom prst="rect">
            <a:avLst/>
          </a:prstGeom>
        </p:spPr>
        <p:txBody>
          <a:bodyPr vert="horz" lIns="91440" tIns="45720" rIns="91440" bIns="45720" rtlCol="0"/>
          <a:lstStyle>
            <a:lvl1pPr algn="r">
              <a:defRPr sz="1200"/>
            </a:lvl1pPr>
          </a:lstStyle>
          <a:p>
            <a:fld id="{D6C8D182-E4C8-4120-9249-FC9774456FF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482600" y="1279525"/>
            <a:ext cx="6140450" cy="34544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1200" y="4926013"/>
            <a:ext cx="5683250" cy="4029075"/>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9721850"/>
            <a:ext cx="3078163" cy="512763"/>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4313" y="9721850"/>
            <a:ext cx="3078162" cy="512763"/>
          </a:xfrm>
          <a:prstGeom prst="rect">
            <a:avLst/>
          </a:prstGeom>
        </p:spPr>
        <p:txBody>
          <a:bodyPr vert="horz" lIns="91440" tIns="45720" rIns="91440" bIns="45720" rtlCol="0" anchor="b"/>
          <a:lstStyle>
            <a:lvl1pPr algn="r">
              <a:defRPr sz="1200"/>
            </a:lvl1pPr>
          </a:lstStyle>
          <a:p>
            <a:fld id="{85D0DACE-38E0-42D2-9336-2B707D34BC6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322962"/>
            <a:ext cx="9144000" cy="2187001"/>
          </a:xfrm>
        </p:spPr>
        <p:txBody>
          <a:bodyPr anchor="b">
            <a:normAutofit/>
          </a:bodyPr>
          <a:lstStyle>
            <a:lvl1pPr algn="ctr">
              <a:lnSpc>
                <a:spcPct val="130000"/>
              </a:lnSpc>
              <a:defRPr sz="6000">
                <a:effectLst>
                  <a:outerShdw blurRad="38100" dist="38100" dir="2700000" algn="tl">
                    <a:srgbClr val="000000">
                      <a:alpha val="43137"/>
                    </a:srgbClr>
                  </a:outerShdw>
                </a:effectLst>
              </a:defRPr>
            </a:lvl1pPr>
          </a:lstStyle>
          <a:p>
            <a:r>
              <a:rPr lang="zh-CN" altLang="en-US" dirty="0">
                <a:sym typeface="+mn-ea"/>
              </a:rPr>
              <a:t>Click to edit Master title style</a:t>
            </a:r>
            <a:endParaRPr lang="zh-CN" altLang="en-US" dirty="0">
              <a:sym typeface="+mn-ea"/>
            </a:endParaRPr>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
        <p:nvSpPr>
          <p:cNvPr id="3" name="副标题 2"/>
          <p:cNvSpPr>
            <a:spLocks noGrp="1"/>
          </p:cNvSpPr>
          <p:nvPr>
            <p:ph type="subTitle" idx="1"/>
          </p:nvPr>
        </p:nvSpPr>
        <p:spPr>
          <a:xfrm>
            <a:off x="1524000" y="3602038"/>
            <a:ext cx="9144000" cy="1655762"/>
          </a:xfrm>
        </p:spPr>
        <p:txBody>
          <a:bodyPr>
            <a:normAutofit/>
          </a:bodyPr>
          <a:lstStyle>
            <a:lvl1pPr marL="0" indent="0" algn="ctr">
              <a:buNone/>
              <a:defRPr sz="1800">
                <a:solidFill>
                  <a:schemeClr val="tx1">
                    <a:lumMod val="75000"/>
                    <a:lumOff val="25000"/>
                  </a:schemeClr>
                </a:solidFill>
                <a:effectLst/>
                <a:latin typeface="+mj-lt"/>
                <a:ea typeface="+mj-ea"/>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Click to edit Master subtitle style</a:t>
            </a:r>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nvPr>
        </p:nvSpPr>
        <p:spPr>
          <a:xfrm>
            <a:off x="838200" y="551543"/>
            <a:ext cx="10515600" cy="5558971"/>
          </a:xfrm>
        </p:spPr>
        <p:txBody>
          <a:body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标题 1"/>
          <p:cNvSpPr>
            <a:spLocks noGrp="1"/>
          </p:cNvSpPr>
          <p:nvPr>
            <p:ph type="title"/>
          </p:nvPr>
        </p:nvSpPr>
        <p:spPr>
          <a:xfrm>
            <a:off x="647700" y="258445"/>
            <a:ext cx="10515600" cy="1325563"/>
          </a:xfrm>
        </p:spPr>
        <p:txBody>
          <a:bodyPr anchor="ctr" anchorCtr="0">
            <a:normAutofit/>
          </a:bodyPr>
          <a:lstStyle>
            <a:lvl1pPr>
              <a:defRPr sz="2400" b="1">
                <a:effectLst>
                  <a:outerShdw blurRad="38100" dist="38100" dir="2700000" algn="tl">
                    <a:srgbClr val="000000">
                      <a:alpha val="43137"/>
                    </a:srgbClr>
                  </a:outerShdw>
                </a:effectLst>
              </a:defRPr>
            </a:lvl1pPr>
          </a:lstStyle>
          <a:p>
            <a:r>
              <a:rPr lang="zh-CN" altLang="en-US" dirty="0"/>
              <a:t>Click to edit Master title style</a:t>
            </a:r>
            <a:endParaRPr lang="zh-CN" altLang="en-US" dirty="0"/>
          </a:p>
        </p:txBody>
      </p:sp>
      <p:sp>
        <p:nvSpPr>
          <p:cNvPr id="3" name="内容占位符 2"/>
          <p:cNvSpPr>
            <a:spLocks noGrp="1"/>
          </p:cNvSpPr>
          <p:nvPr>
            <p:ph idx="1"/>
          </p:nvPr>
        </p:nvSpPr>
        <p:spPr>
          <a:xfrm>
            <a:off x="647700" y="1825625"/>
            <a:ext cx="10515600" cy="4351338"/>
          </a:xfrm>
        </p:spPr>
        <p:txBody>
          <a:bodyPr>
            <a:normAutofit/>
          </a:bodyPr>
          <a:lstStyle>
            <a:lvl1pPr>
              <a:defRPr sz="2000">
                <a:solidFill>
                  <a:schemeClr val="tx1">
                    <a:lumMod val="75000"/>
                    <a:lumOff val="25000"/>
                  </a:schemeClr>
                </a:solidFill>
              </a:defRPr>
            </a:lvl1pPr>
            <a:lvl2pPr>
              <a:defRPr sz="1800">
                <a:solidFill>
                  <a:schemeClr val="tx1">
                    <a:lumMod val="75000"/>
                    <a:lumOff val="25000"/>
                  </a:schemeClr>
                </a:solidFill>
              </a:defRPr>
            </a:lvl2pPr>
            <a:lvl3pPr>
              <a:defRPr sz="1600">
                <a:solidFill>
                  <a:schemeClr val="tx1">
                    <a:lumMod val="75000"/>
                    <a:lumOff val="25000"/>
                  </a:schemeClr>
                </a:solidFill>
              </a:defRPr>
            </a:lvl3pPr>
            <a:lvl4pPr>
              <a:defRPr sz="1600">
                <a:solidFill>
                  <a:schemeClr val="tx1">
                    <a:lumMod val="75000"/>
                    <a:lumOff val="25000"/>
                  </a:schemeClr>
                </a:solidFill>
              </a:defRPr>
            </a:lvl4pPr>
            <a:lvl5pPr>
              <a:defRPr sz="1600">
                <a:solidFill>
                  <a:schemeClr val="tx1">
                    <a:lumMod val="75000"/>
                    <a:lumOff val="25000"/>
                  </a:schemeClr>
                </a:solidFill>
              </a:defRPr>
            </a:lvl5p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标题 1"/>
          <p:cNvSpPr>
            <a:spLocks noGrp="1"/>
          </p:cNvSpPr>
          <p:nvPr>
            <p:ph type="title"/>
          </p:nvPr>
        </p:nvSpPr>
        <p:spPr>
          <a:xfrm>
            <a:off x="831850" y="3750945"/>
            <a:ext cx="9848088" cy="811530"/>
          </a:xfrm>
        </p:spPr>
        <p:txBody>
          <a:bodyPr anchor="b">
            <a:normAutofit/>
          </a:bodyPr>
          <a:lstStyle>
            <a:lvl1pPr>
              <a:defRPr sz="4000">
                <a:effectLst>
                  <a:outerShdw blurRad="38100" dist="38100" dir="2700000" algn="tl">
                    <a:srgbClr val="000000">
                      <a:alpha val="43137"/>
                    </a:srgbClr>
                  </a:outerShdw>
                </a:effectLst>
              </a:defRPr>
            </a:lvl1pPr>
          </a:lstStyle>
          <a:p>
            <a:r>
              <a:rPr lang="zh-CN" altLang="en-US" dirty="0"/>
              <a:t>Click to edit Master title style</a:t>
            </a:r>
            <a:endParaRPr lang="zh-CN" altLang="en-US" dirty="0"/>
          </a:p>
        </p:txBody>
      </p:sp>
      <p:sp>
        <p:nvSpPr>
          <p:cNvPr id="3" name="文本占位符 2"/>
          <p:cNvSpPr>
            <a:spLocks noGrp="1"/>
          </p:cNvSpPr>
          <p:nvPr>
            <p:ph type="body" idx="1"/>
          </p:nvPr>
        </p:nvSpPr>
        <p:spPr>
          <a:xfrm>
            <a:off x="831850" y="4610028"/>
            <a:ext cx="7321550" cy="647555"/>
          </a:xfrm>
        </p:spPr>
        <p:txBody>
          <a:bodyPr>
            <a:normAutofit/>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sym typeface="+mn-ea"/>
              </a:rPr>
              <a:t>Click to edit Master text styles</a:t>
            </a:r>
            <a:endParaRPr lang="zh-CN" altLang="en-US" dirty="0">
              <a:sym typeface="+mn-ea"/>
            </a:endParaRPr>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标题 1"/>
          <p:cNvSpPr>
            <a:spLocks noGrp="1"/>
          </p:cNvSpPr>
          <p:nvPr>
            <p:ph type="title"/>
          </p:nvPr>
        </p:nvSpPr>
        <p:spPr>
          <a:xfrm>
            <a:off x="647700" y="258445"/>
            <a:ext cx="10515600" cy="1325563"/>
          </a:xfrm>
        </p:spPr>
        <p:txBody>
          <a:bodyPr>
            <a:normAutofit/>
          </a:bodyPr>
          <a:lstStyle>
            <a:lvl1pPr>
              <a:defRPr sz="2400" b="1" i="0">
                <a:effectLst>
                  <a:outerShdw blurRad="38100" dist="38100" dir="2700000" algn="tl">
                    <a:srgbClr val="000000">
                      <a:alpha val="43137"/>
                    </a:srgbClr>
                  </a:outerShdw>
                </a:effectLst>
              </a:defRPr>
            </a:lvl1pPr>
          </a:lstStyle>
          <a:p>
            <a:r>
              <a:rPr lang="zh-CN" altLang="en-US" dirty="0"/>
              <a:t>Click to edit Master title style</a:t>
            </a:r>
            <a:endParaRPr lang="zh-CN" altLang="en-US" dirty="0"/>
          </a:p>
        </p:txBody>
      </p:sp>
      <p:sp>
        <p:nvSpPr>
          <p:cNvPr id="3" name="内容占位符 2"/>
          <p:cNvSpPr>
            <a:spLocks noGrp="1"/>
          </p:cNvSpPr>
          <p:nvPr>
            <p:ph sz="half" idx="1"/>
          </p:nvPr>
        </p:nvSpPr>
        <p:spPr>
          <a:xfrm>
            <a:off x="647700" y="1825625"/>
            <a:ext cx="5181600" cy="4351338"/>
          </a:xfrm>
        </p:spPr>
        <p:txBody>
          <a:bodyPr>
            <a:normAutofit/>
          </a:bodyPr>
          <a:lstStyle>
            <a:lvl1pPr>
              <a:lnSpc>
                <a:spcPct val="150000"/>
              </a:lnSpc>
              <a:defRPr sz="2000">
                <a:solidFill>
                  <a:schemeClr val="tx1">
                    <a:lumMod val="75000"/>
                    <a:lumOff val="25000"/>
                  </a:schemeClr>
                </a:solidFill>
              </a:defRPr>
            </a:lvl1pPr>
            <a:lvl2pPr>
              <a:lnSpc>
                <a:spcPct val="150000"/>
              </a:lnSpc>
              <a:defRPr sz="1800">
                <a:solidFill>
                  <a:schemeClr val="tx1">
                    <a:lumMod val="75000"/>
                    <a:lumOff val="25000"/>
                  </a:schemeClr>
                </a:solidFill>
              </a:defRPr>
            </a:lvl2pPr>
            <a:lvl3pPr>
              <a:lnSpc>
                <a:spcPct val="150000"/>
              </a:lnSpc>
              <a:defRPr sz="1600">
                <a:solidFill>
                  <a:schemeClr val="tx1">
                    <a:lumMod val="75000"/>
                    <a:lumOff val="25000"/>
                  </a:schemeClr>
                </a:solidFill>
              </a:defRPr>
            </a:lvl3pPr>
            <a:lvl4pPr>
              <a:lnSpc>
                <a:spcPct val="150000"/>
              </a:lnSpc>
              <a:defRPr sz="1600">
                <a:solidFill>
                  <a:schemeClr val="tx1">
                    <a:lumMod val="75000"/>
                    <a:lumOff val="25000"/>
                  </a:schemeClr>
                </a:solidFill>
              </a:defRPr>
            </a:lvl4pPr>
            <a:lvl5pPr>
              <a:lnSpc>
                <a:spcPct val="150000"/>
              </a:lnSpc>
              <a:defRPr sz="1600">
                <a:solidFill>
                  <a:schemeClr val="tx1">
                    <a:lumMod val="75000"/>
                    <a:lumOff val="25000"/>
                  </a:schemeClr>
                </a:solidFill>
              </a:defRPr>
            </a:lvl5p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4" name="内容占位符 3"/>
          <p:cNvSpPr>
            <a:spLocks noGrp="1"/>
          </p:cNvSpPr>
          <p:nvPr>
            <p:ph sz="half" idx="2"/>
          </p:nvPr>
        </p:nvSpPr>
        <p:spPr>
          <a:xfrm>
            <a:off x="5981700" y="1825625"/>
            <a:ext cx="5181600" cy="4351338"/>
          </a:xfrm>
        </p:spPr>
        <p:txBody>
          <a:bodyPr>
            <a:normAutofit/>
          </a:bodyPr>
          <a:lstStyle>
            <a:lvl1pPr>
              <a:lnSpc>
                <a:spcPct val="150000"/>
              </a:lnSpc>
              <a:defRPr sz="2000">
                <a:solidFill>
                  <a:schemeClr val="tx1">
                    <a:lumMod val="75000"/>
                    <a:lumOff val="25000"/>
                  </a:schemeClr>
                </a:solidFill>
              </a:defRPr>
            </a:lvl1pPr>
            <a:lvl2pPr>
              <a:lnSpc>
                <a:spcPct val="150000"/>
              </a:lnSpc>
              <a:defRPr sz="1800">
                <a:solidFill>
                  <a:schemeClr val="tx1">
                    <a:lumMod val="75000"/>
                    <a:lumOff val="25000"/>
                  </a:schemeClr>
                </a:solidFill>
              </a:defRPr>
            </a:lvl2pPr>
            <a:lvl3pPr>
              <a:lnSpc>
                <a:spcPct val="150000"/>
              </a:lnSpc>
              <a:defRPr sz="1600">
                <a:solidFill>
                  <a:schemeClr val="tx1">
                    <a:lumMod val="75000"/>
                    <a:lumOff val="25000"/>
                  </a:schemeClr>
                </a:solidFill>
              </a:defRPr>
            </a:lvl3pPr>
            <a:lvl4pPr>
              <a:lnSpc>
                <a:spcPct val="150000"/>
              </a:lnSpc>
              <a:defRPr sz="1600">
                <a:solidFill>
                  <a:schemeClr val="tx1">
                    <a:lumMod val="75000"/>
                    <a:lumOff val="25000"/>
                  </a:schemeClr>
                </a:solidFill>
              </a:defRPr>
            </a:lvl4pPr>
            <a:lvl5pPr>
              <a:lnSpc>
                <a:spcPct val="150000"/>
              </a:lnSpc>
              <a:defRPr sz="1600">
                <a:solidFill>
                  <a:schemeClr val="tx1">
                    <a:lumMod val="75000"/>
                    <a:lumOff val="25000"/>
                  </a:schemeClr>
                </a:solidFill>
              </a:defRPr>
            </a:lvl5p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5" name="日期占位符 4"/>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Click to edit Master title style</a:t>
            </a:r>
            <a:endParaRPr lang="zh-CN" altLang="en-US"/>
          </a:p>
        </p:txBody>
      </p:sp>
      <p:sp>
        <p:nvSpPr>
          <p:cNvPr id="3" name="文本占位符 2"/>
          <p:cNvSpPr>
            <a:spLocks noGrp="1"/>
          </p:cNvSpPr>
          <p:nvPr>
            <p:ph type="body" idx="1"/>
          </p:nvPr>
        </p:nvSpPr>
        <p:spPr>
          <a:xfrm>
            <a:off x="839788" y="1744961"/>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sym typeface="+mn-ea"/>
              </a:rPr>
              <a:t>Click to edit Master text styles</a:t>
            </a:r>
            <a:endParaRPr lang="zh-CN" altLang="en-US" dirty="0">
              <a:sym typeface="+mn-ea"/>
            </a:endParaRPr>
          </a:p>
        </p:txBody>
      </p:sp>
      <p:sp>
        <p:nvSpPr>
          <p:cNvPr id="4" name="内容占位符 3"/>
          <p:cNvSpPr>
            <a:spLocks noGrp="1"/>
          </p:cNvSpPr>
          <p:nvPr>
            <p:ph sz="half" idx="2"/>
          </p:nvPr>
        </p:nvSpPr>
        <p:spPr>
          <a:xfrm>
            <a:off x="839788" y="2615609"/>
            <a:ext cx="5157787" cy="3574054"/>
          </a:xfrm>
        </p:spPr>
        <p:txBody>
          <a:body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5" name="文本占位符 4"/>
          <p:cNvSpPr>
            <a:spLocks noGrp="1"/>
          </p:cNvSpPr>
          <p:nvPr>
            <p:ph type="body" sz="quarter" idx="3"/>
          </p:nvPr>
        </p:nvSpPr>
        <p:spPr>
          <a:xfrm>
            <a:off x="6172200" y="1744961"/>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sym typeface="+mn-ea"/>
              </a:rPr>
              <a:t>Click to edit Master text styles</a:t>
            </a:r>
            <a:endParaRPr lang="zh-CN" altLang="en-US" dirty="0">
              <a:sym typeface="+mn-ea"/>
            </a:endParaRPr>
          </a:p>
        </p:txBody>
      </p:sp>
      <p:sp>
        <p:nvSpPr>
          <p:cNvPr id="6" name="内容占位符 5"/>
          <p:cNvSpPr>
            <a:spLocks noGrp="1"/>
          </p:cNvSpPr>
          <p:nvPr>
            <p:ph sz="quarter" idx="4"/>
          </p:nvPr>
        </p:nvSpPr>
        <p:spPr>
          <a:xfrm>
            <a:off x="6172200" y="2615609"/>
            <a:ext cx="5183188" cy="3574054"/>
          </a:xfrm>
        </p:spPr>
        <p:txBody>
          <a:body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7" name="日期占位符 6"/>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标题 1"/>
          <p:cNvSpPr>
            <a:spLocks noGrp="1"/>
          </p:cNvSpPr>
          <p:nvPr>
            <p:ph type="title"/>
          </p:nvPr>
        </p:nvSpPr>
        <p:spPr>
          <a:xfrm>
            <a:off x="838200" y="2766219"/>
            <a:ext cx="10515600" cy="1325563"/>
          </a:xfrm>
        </p:spPr>
        <p:txBody>
          <a:bodyPr>
            <a:normAutofit/>
          </a:bodyPr>
          <a:lstStyle>
            <a:lvl1pPr algn="ctr">
              <a:defRPr sz="4800" b="0">
                <a:effectLst>
                  <a:outerShdw blurRad="38100" dist="38100" dir="2700000" algn="tl">
                    <a:srgbClr val="000000">
                      <a:alpha val="43137"/>
                    </a:srgbClr>
                  </a:outerShdw>
                </a:effectLst>
              </a:defRPr>
            </a:lvl1pPr>
          </a:lstStyle>
          <a:p>
            <a:r>
              <a:rPr lang="zh-CN" altLang="en-US" dirty="0"/>
              <a:t>Click to edit Master title style</a:t>
            </a:r>
            <a:endParaRPr lang="zh-CN" altLang="en-US" dirty="0"/>
          </a:p>
        </p:txBody>
      </p:sp>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标题 1"/>
          <p:cNvSpPr>
            <a:spLocks noGrp="1"/>
          </p:cNvSpPr>
          <p:nvPr>
            <p:ph type="title"/>
          </p:nvPr>
        </p:nvSpPr>
        <p:spPr>
          <a:xfrm>
            <a:off x="646747" y="127000"/>
            <a:ext cx="4165200" cy="1600200"/>
          </a:xfrm>
        </p:spPr>
        <p:txBody>
          <a:bodyPr anchor="ctr" anchorCtr="0">
            <a:normAutofit/>
          </a:bodyPr>
          <a:lstStyle>
            <a:lvl1pPr>
              <a:defRPr sz="2400" b="1">
                <a:effectLst>
                  <a:outerShdw blurRad="38100" dist="38100" dir="2700000" algn="tl">
                    <a:srgbClr val="000000">
                      <a:alpha val="43137"/>
                    </a:srgbClr>
                  </a:outerShdw>
                </a:effectLst>
              </a:defRPr>
            </a:lvl1pPr>
          </a:lstStyle>
          <a:p>
            <a:r>
              <a:rPr lang="zh-CN" altLang="en-US" dirty="0">
                <a:sym typeface="+mn-ea"/>
              </a:rPr>
              <a:t>Click to edit Master title style</a:t>
            </a:r>
            <a:endParaRPr lang="zh-CN" altLang="en-US" dirty="0">
              <a:sym typeface="+mn-ea"/>
            </a:endParaRPr>
          </a:p>
        </p:txBody>
      </p:sp>
      <p:sp>
        <p:nvSpPr>
          <p:cNvPr id="3" name="图片占位符 2"/>
          <p:cNvSpPr>
            <a:spLocks noGrp="1" noChangeAspect="1"/>
          </p:cNvSpPr>
          <p:nvPr>
            <p:ph type="pic" idx="1"/>
          </p:nvPr>
        </p:nvSpPr>
        <p:spPr>
          <a:xfrm>
            <a:off x="5184000" y="766354"/>
            <a:ext cx="5817375" cy="509444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dirty="0"/>
          </a:p>
        </p:txBody>
      </p:sp>
      <p:sp>
        <p:nvSpPr>
          <p:cNvPr id="4" name="文本占位符 3"/>
          <p:cNvSpPr>
            <a:spLocks noGrp="1"/>
          </p:cNvSpPr>
          <p:nvPr>
            <p:ph type="body" sz="half" idx="2"/>
          </p:nvPr>
        </p:nvSpPr>
        <p:spPr>
          <a:xfrm>
            <a:off x="651827" y="2057400"/>
            <a:ext cx="4165200" cy="3811588"/>
          </a:xfrm>
        </p:spPr>
        <p:txBody>
          <a:bodyPr>
            <a:normAutofit/>
          </a:bodyPr>
          <a:lstStyle>
            <a:lvl1pPr marL="0" indent="0">
              <a:lnSpc>
                <a:spcPct val="150000"/>
              </a:lnSpc>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a:t>Click to edit Master text styles</a:t>
            </a:r>
            <a:endParaRPr lang="zh-CN" altLang="en-US" dirty="0"/>
          </a:p>
        </p:txBody>
      </p:sp>
      <p:sp>
        <p:nvSpPr>
          <p:cNvPr id="5" name="日期占位符 4"/>
          <p:cNvSpPr>
            <a:spLocks noGrp="1"/>
          </p:cNvSpPr>
          <p:nvPr>
            <p:ph type="dt" sz="half" idx="10"/>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nvPr>
        </p:nvSpPr>
        <p:spPr/>
        <p:txBody>
          <a:bodyPr/>
          <a:lstStyle/>
          <a:p>
            <a:endParaRPr lang="zh-CN" altLang="en-US" dirty="0"/>
          </a:p>
        </p:txBody>
      </p:sp>
      <p:sp>
        <p:nvSpPr>
          <p:cNvPr id="7" name="灯片编号占位符 6"/>
          <p:cNvSpPr>
            <a:spLocks noGrp="1"/>
          </p:cNvSpPr>
          <p:nvPr>
            <p:ph type="sldNum" sz="quarter" idx="12"/>
          </p:nvPr>
        </p:nvSpPr>
        <p:spPr/>
        <p:txBody>
          <a:bodyPr/>
          <a:lstStyle/>
          <a:p>
            <a:fld id="{FABC47A4-756D-490B-A52F-7D9E2C9FC05F}" type="slidenum">
              <a:rPr lang="zh-CN" altLang="en-US" smtClean="0"/>
            </a:fld>
            <a:endParaRPr lang="zh-CN" altLang="en-US"/>
          </a:p>
        </p:txBody>
      </p:sp>
      <p:cxnSp>
        <p:nvCxnSpPr>
          <p:cNvPr id="8" name="直接连接符 7" hidden="1"/>
          <p:cNvCxnSpPr/>
          <p:nvPr userDrawn="1"/>
        </p:nvCxnSpPr>
        <p:spPr>
          <a:xfrm>
            <a:off x="742950" y="434340"/>
            <a:ext cx="0" cy="1391285"/>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9824484" y="365125"/>
            <a:ext cx="1529316" cy="5811838"/>
          </a:xfrm>
        </p:spPr>
        <p:txBody>
          <a:bodyPr vert="eaVert">
            <a:normAutofit/>
          </a:bodyPr>
          <a:lstStyle>
            <a:lvl1pPr>
              <a:defRPr sz="3600"/>
            </a:lvl1pPr>
          </a:lstStyle>
          <a:p>
            <a:r>
              <a:rPr lang="zh-CN" altLang="en-US"/>
              <a:t>Click to edit Master title style</a:t>
            </a:r>
            <a:endParaRPr lang="zh-CN" altLang="en-US"/>
          </a:p>
        </p:txBody>
      </p:sp>
      <p:sp>
        <p:nvSpPr>
          <p:cNvPr id="3" name="竖排文字占位符 2"/>
          <p:cNvSpPr>
            <a:spLocks noGrp="1"/>
          </p:cNvSpPr>
          <p:nvPr>
            <p:ph type="body" orient="vert" idx="1"/>
          </p:nvPr>
        </p:nvSpPr>
        <p:spPr>
          <a:xfrm>
            <a:off x="838200" y="365125"/>
            <a:ext cx="8879958" cy="5811838"/>
          </a:xfrm>
        </p:spPr>
        <p:txBody>
          <a:bodyPr vert="eaVert"/>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1" Type="http://schemas.openxmlformats.org/officeDocument/2006/relationships/theme" Target="../theme/theme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Click to edit Master title style</a:t>
            </a:r>
            <a:endParaRPr lang="zh-CN" altLang="en-US" dirty="0"/>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200">
                <a:solidFill>
                  <a:schemeClr val="tx1">
                    <a:tint val="7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49AE70B2-8BF9-45C0-BB95-33D1B9D3A854}"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14400" rtl="0" eaLnBrk="1" latinLnBrk="0" hangingPunct="1">
        <a:lnSpc>
          <a:spcPct val="90000"/>
        </a:lnSpc>
        <a:spcBef>
          <a:spcPct val="0"/>
        </a:spcBef>
        <a:buNone/>
        <a:defRPr sz="40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1.png"/><Relationship Id="rId1"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3.png"/><Relationship Id="rId1" Type="http://schemas.openxmlformats.org/officeDocument/2006/relationships/image" Target="../media/image12.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6.png"/><Relationship Id="rId1" Type="http://schemas.openxmlformats.org/officeDocument/2006/relationships/image" Target="../media/image15.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0.png"/><Relationship Id="rId1" Type="http://schemas.openxmlformats.org/officeDocument/2006/relationships/image" Target="../media/image19.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2.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3.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5.png"/><Relationship Id="rId1" Type="http://schemas.openxmlformats.org/officeDocument/2006/relationships/image" Target="../media/image24.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6.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7.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8.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9.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0.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1.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3.png"/><Relationship Id="rId1" Type="http://schemas.openxmlformats.org/officeDocument/2006/relationships/image" Target="../media/image32.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4.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6.png"/><Relationship Id="rId1" Type="http://schemas.openxmlformats.org/officeDocument/2006/relationships/image" Target="../media/image35.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6.png"/><Relationship Id="rId1" Type="http://schemas.openxmlformats.org/officeDocument/2006/relationships/image" Target="../media/image37.pn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8.pn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9.pn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0.pn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1.pn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3.png"/><Relationship Id="rId1" Type="http://schemas.openxmlformats.org/officeDocument/2006/relationships/image" Target="../media/image42.png"/></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5.png"/><Relationship Id="rId1" Type="http://schemas.openxmlformats.org/officeDocument/2006/relationships/image" Target="../media/image44.pn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6.png"/></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7.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9.png"/><Relationship Id="rId1" Type="http://schemas.openxmlformats.org/officeDocument/2006/relationships/image" Target="../media/image48.png"/></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0.png"/></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2.png"/><Relationship Id="rId1" Type="http://schemas.openxmlformats.org/officeDocument/2006/relationships/image" Target="../media/image5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4.png"/><Relationship Id="rId1" Type="http://schemas.openxmlformats.org/officeDocument/2006/relationships/image" Target="../media/image5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5.png"/></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6.png"/></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8.png"/><Relationship Id="rId1" Type="http://schemas.openxmlformats.org/officeDocument/2006/relationships/image" Target="../media/image57.png"/></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9.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0.png"/></Relationships>
</file>

<file path=ppt/slides/_rels/slide5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image" Target="../media/image61.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en-US" altLang="zh-CN"/>
              <a:t>Transformers</a:t>
            </a:r>
            <a:endParaRPr lang="en-US" altLang="zh-CN"/>
          </a:p>
        </p:txBody>
      </p:sp>
      <p:sp>
        <p:nvSpPr>
          <p:cNvPr id="5" name="副标题 4"/>
          <p:cNvSpPr>
            <a:spLocks noGrp="1"/>
          </p:cNvSpPr>
          <p:nvPr>
            <p:ph type="subTitle" idx="1"/>
          </p:nvPr>
        </p:nvSpPr>
        <p:spPr/>
        <p:txBody>
          <a:bodyPr/>
          <a:lstStyle/>
          <a:p>
            <a:r>
              <a:rPr lang="en-US" altLang="zh-CN"/>
              <a:t>Attention Is All You Need</a:t>
            </a:r>
            <a:endParaRPr lang="en-US" altLang="zh-CN"/>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Representing Embeddings (Before Training)</a:t>
            </a:r>
            <a:endParaRPr lang="en-US"/>
          </a:p>
        </p:txBody>
      </p:sp>
      <p:pic>
        <p:nvPicPr>
          <p:cNvPr id="4" name="Content Placeholder 3"/>
          <p:cNvPicPr>
            <a:picLocks noChangeAspect="1"/>
          </p:cNvPicPr>
          <p:nvPr>
            <p:ph idx="1"/>
          </p:nvPr>
        </p:nvPicPr>
        <p:blipFill>
          <a:blip r:embed="rId1"/>
          <a:stretch>
            <a:fillRect/>
          </a:stretch>
        </p:blipFill>
        <p:spPr>
          <a:xfrm>
            <a:off x="2426970" y="1584325"/>
            <a:ext cx="7338060" cy="418338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sym typeface="+mn-ea"/>
              </a:rPr>
              <a:t>Representing Embeddings (</a:t>
            </a:r>
            <a:r>
              <a:rPr lang="en-US">
                <a:sym typeface="+mn-ea"/>
              </a:rPr>
              <a:t>After Training)</a:t>
            </a:r>
            <a:endParaRPr lang="en-US"/>
          </a:p>
        </p:txBody>
      </p:sp>
      <p:pic>
        <p:nvPicPr>
          <p:cNvPr id="4" name="Content Placeholder 3"/>
          <p:cNvPicPr>
            <a:picLocks noChangeAspect="1"/>
          </p:cNvPicPr>
          <p:nvPr>
            <p:ph idx="1"/>
          </p:nvPr>
        </p:nvPicPr>
        <p:blipFill>
          <a:blip r:embed="rId1"/>
          <a:stretch>
            <a:fillRect/>
          </a:stretch>
        </p:blipFill>
        <p:spPr>
          <a:xfrm>
            <a:off x="1054735" y="1876425"/>
            <a:ext cx="7338060" cy="4183380"/>
          </a:xfrm>
          <a:prstGeom prst="rect">
            <a:avLst/>
          </a:prstGeom>
        </p:spPr>
      </p:pic>
      <p:pic>
        <p:nvPicPr>
          <p:cNvPr id="5" name="Picture 4"/>
          <p:cNvPicPr>
            <a:picLocks noChangeAspect="1"/>
          </p:cNvPicPr>
          <p:nvPr/>
        </p:nvPicPr>
        <p:blipFill>
          <a:blip r:embed="rId2"/>
          <a:stretch>
            <a:fillRect/>
          </a:stretch>
        </p:blipFill>
        <p:spPr>
          <a:xfrm>
            <a:off x="8840470" y="2099310"/>
            <a:ext cx="2903220" cy="349758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Contd...</a:t>
            </a:r>
            <a:endParaRPr lang="en-US"/>
          </a:p>
        </p:txBody>
      </p:sp>
      <p:pic>
        <p:nvPicPr>
          <p:cNvPr id="4" name="Content Placeholder 3"/>
          <p:cNvPicPr>
            <a:picLocks noChangeAspect="1"/>
          </p:cNvPicPr>
          <p:nvPr>
            <p:ph idx="1"/>
          </p:nvPr>
        </p:nvPicPr>
        <p:blipFill>
          <a:blip r:embed="rId1"/>
          <a:stretch>
            <a:fillRect/>
          </a:stretch>
        </p:blipFill>
        <p:spPr>
          <a:xfrm>
            <a:off x="6268085" y="1746885"/>
            <a:ext cx="4419600" cy="4221480"/>
          </a:xfrm>
          <a:prstGeom prst="rect">
            <a:avLst/>
          </a:prstGeom>
        </p:spPr>
      </p:pic>
      <p:pic>
        <p:nvPicPr>
          <p:cNvPr id="5" name="Picture 4"/>
          <p:cNvPicPr>
            <a:picLocks noChangeAspect="1"/>
          </p:cNvPicPr>
          <p:nvPr/>
        </p:nvPicPr>
        <p:blipFill>
          <a:blip r:embed="rId2"/>
          <a:stretch>
            <a:fillRect/>
          </a:stretch>
        </p:blipFill>
        <p:spPr>
          <a:xfrm>
            <a:off x="1025525" y="1832610"/>
            <a:ext cx="5547360" cy="319278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Contd...</a:t>
            </a:r>
            <a:endParaRPr lang="en-US"/>
          </a:p>
        </p:txBody>
      </p:sp>
      <p:pic>
        <p:nvPicPr>
          <p:cNvPr id="4" name="Content Placeholder 3"/>
          <p:cNvPicPr>
            <a:picLocks noChangeAspect="1"/>
          </p:cNvPicPr>
          <p:nvPr>
            <p:ph idx="1"/>
          </p:nvPr>
        </p:nvPicPr>
        <p:blipFill>
          <a:blip r:embed="rId1"/>
          <a:stretch>
            <a:fillRect/>
          </a:stretch>
        </p:blipFill>
        <p:spPr>
          <a:xfrm>
            <a:off x="2738120" y="1052830"/>
            <a:ext cx="6852285" cy="507936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Positional Embedding</a:t>
            </a:r>
            <a:endParaRPr lang="en-US"/>
          </a:p>
        </p:txBody>
      </p:sp>
      <p:pic>
        <p:nvPicPr>
          <p:cNvPr id="4" name="Content Placeholder 3"/>
          <p:cNvPicPr>
            <a:picLocks noChangeAspect="1"/>
          </p:cNvPicPr>
          <p:nvPr>
            <p:ph idx="1"/>
          </p:nvPr>
        </p:nvPicPr>
        <p:blipFill>
          <a:blip r:embed="rId1"/>
          <a:stretch>
            <a:fillRect/>
          </a:stretch>
        </p:blipFill>
        <p:spPr>
          <a:xfrm>
            <a:off x="7494270" y="258445"/>
            <a:ext cx="3980180" cy="6356350"/>
          </a:xfrm>
          <a:prstGeom prst="rect">
            <a:avLst/>
          </a:prstGeom>
        </p:spPr>
      </p:pic>
      <p:sp>
        <p:nvSpPr>
          <p:cNvPr id="6" name="Text Box 5"/>
          <p:cNvSpPr txBox="1"/>
          <p:nvPr/>
        </p:nvSpPr>
        <p:spPr>
          <a:xfrm>
            <a:off x="495935" y="1584325"/>
            <a:ext cx="6753225" cy="922020"/>
          </a:xfrm>
          <a:prstGeom prst="rect">
            <a:avLst/>
          </a:prstGeom>
          <a:noFill/>
        </p:spPr>
        <p:txBody>
          <a:bodyPr wrap="square" rtlCol="0" anchor="t">
            <a:spAutoFit/>
          </a:bodyPr>
          <a:p>
            <a:pPr marL="285750" indent="-285750">
              <a:buFont typeface="Arial" panose="020B0604020202020204" pitchFamily="34" charset="0"/>
              <a:buChar char="•"/>
            </a:pPr>
            <a:r>
              <a:rPr lang="en-US">
                <a:sym typeface="+mn-ea"/>
              </a:rPr>
              <a:t>Positional Embeddings are use to train the model as per the positions of words in the sentences. Without this our model can predict words but can`t maintain the sementical meaning.</a:t>
            </a:r>
            <a:endParaRPr lang="en-US"/>
          </a:p>
        </p:txBody>
      </p:sp>
      <p:pic>
        <p:nvPicPr>
          <p:cNvPr id="7" name="Picture 6"/>
          <p:cNvPicPr>
            <a:picLocks noChangeAspect="1"/>
          </p:cNvPicPr>
          <p:nvPr/>
        </p:nvPicPr>
        <p:blipFill>
          <a:blip r:embed="rId2"/>
          <a:stretch>
            <a:fillRect/>
          </a:stretch>
        </p:blipFill>
        <p:spPr>
          <a:xfrm>
            <a:off x="845820" y="3303270"/>
            <a:ext cx="6054090" cy="258318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How to calculate Positional Embedings</a:t>
            </a:r>
            <a:endParaRPr lang="en-US"/>
          </a:p>
        </p:txBody>
      </p:sp>
      <p:pic>
        <p:nvPicPr>
          <p:cNvPr id="6" name="Picture 5"/>
          <p:cNvPicPr>
            <a:picLocks noChangeAspect="1"/>
          </p:cNvPicPr>
          <p:nvPr/>
        </p:nvPicPr>
        <p:blipFill>
          <a:blip r:embed="rId1"/>
          <a:stretch>
            <a:fillRect/>
          </a:stretch>
        </p:blipFill>
        <p:spPr>
          <a:xfrm>
            <a:off x="1327150" y="1189355"/>
            <a:ext cx="9538335" cy="5211445"/>
          </a:xfrm>
          <a:prstGeom prst="rect">
            <a:avLst/>
          </a:prstGeom>
        </p:spPr>
      </p:pic>
      <p:sp>
        <p:nvSpPr>
          <p:cNvPr id="8" name="Text Box 7"/>
          <p:cNvSpPr txBox="1"/>
          <p:nvPr/>
        </p:nvSpPr>
        <p:spPr>
          <a:xfrm>
            <a:off x="2727325" y="1584325"/>
            <a:ext cx="673735" cy="337185"/>
          </a:xfrm>
          <a:prstGeom prst="rect">
            <a:avLst/>
          </a:prstGeom>
          <a:solidFill>
            <a:schemeClr val="bg1"/>
          </a:solidFill>
        </p:spPr>
        <p:txBody>
          <a:bodyPr wrap="square" rtlCol="0">
            <a:spAutoFit/>
          </a:bodyPr>
          <a:p>
            <a:r>
              <a:rPr lang="en-US" sz="1600"/>
              <a:t>234</a:t>
            </a:r>
            <a:endParaRPr lang="en-US" sz="1600"/>
          </a:p>
        </p:txBody>
      </p:sp>
      <p:sp>
        <p:nvSpPr>
          <p:cNvPr id="9" name="Text Box 8"/>
          <p:cNvSpPr txBox="1"/>
          <p:nvPr/>
        </p:nvSpPr>
        <p:spPr>
          <a:xfrm>
            <a:off x="2727325" y="2650490"/>
            <a:ext cx="805180" cy="398780"/>
          </a:xfrm>
          <a:prstGeom prst="rect">
            <a:avLst/>
          </a:prstGeom>
          <a:solidFill>
            <a:schemeClr val="bg1"/>
          </a:solidFill>
        </p:spPr>
        <p:txBody>
          <a:bodyPr wrap="square" rtlCol="0">
            <a:spAutoFit/>
          </a:bodyPr>
          <a:p>
            <a:r>
              <a:rPr lang="en-US" sz="2000"/>
              <a:t>0.42</a:t>
            </a:r>
            <a:endParaRPr lang="en-US" sz="2000"/>
          </a:p>
        </p:txBody>
      </p:sp>
      <p:sp>
        <p:nvSpPr>
          <p:cNvPr id="10" name="Text Box 9"/>
          <p:cNvSpPr txBox="1"/>
          <p:nvPr/>
        </p:nvSpPr>
        <p:spPr>
          <a:xfrm>
            <a:off x="2727325" y="3126105"/>
            <a:ext cx="805180" cy="398780"/>
          </a:xfrm>
          <a:prstGeom prst="rect">
            <a:avLst/>
          </a:prstGeom>
          <a:solidFill>
            <a:schemeClr val="bg1"/>
          </a:solidFill>
        </p:spPr>
        <p:txBody>
          <a:bodyPr wrap="square" rtlCol="0">
            <a:spAutoFit/>
          </a:bodyPr>
          <a:p>
            <a:r>
              <a:rPr lang="en-US" sz="2000"/>
              <a:t>0.31</a:t>
            </a:r>
            <a:endParaRPr lang="en-US" sz="2000"/>
          </a:p>
        </p:txBody>
      </p:sp>
      <p:sp>
        <p:nvSpPr>
          <p:cNvPr id="11" name="Text Box 10"/>
          <p:cNvSpPr txBox="1"/>
          <p:nvPr/>
        </p:nvSpPr>
        <p:spPr>
          <a:xfrm>
            <a:off x="2727325" y="3683000"/>
            <a:ext cx="805180" cy="398780"/>
          </a:xfrm>
          <a:prstGeom prst="rect">
            <a:avLst/>
          </a:prstGeom>
          <a:solidFill>
            <a:schemeClr val="bg1"/>
          </a:solidFill>
        </p:spPr>
        <p:txBody>
          <a:bodyPr wrap="square" rtlCol="0">
            <a:spAutoFit/>
          </a:bodyPr>
          <a:p>
            <a:r>
              <a:rPr lang="en-US" sz="2000"/>
              <a:t>0.73</a:t>
            </a:r>
            <a:endParaRPr lang="en-US" sz="2000"/>
          </a:p>
        </p:txBody>
      </p:sp>
      <p:sp>
        <p:nvSpPr>
          <p:cNvPr id="12" name="Text Box 11"/>
          <p:cNvSpPr txBox="1"/>
          <p:nvPr/>
        </p:nvSpPr>
        <p:spPr>
          <a:xfrm>
            <a:off x="2727325" y="4239895"/>
            <a:ext cx="805180" cy="398780"/>
          </a:xfrm>
          <a:prstGeom prst="rect">
            <a:avLst/>
          </a:prstGeom>
          <a:solidFill>
            <a:schemeClr val="bg1"/>
          </a:solidFill>
        </p:spPr>
        <p:txBody>
          <a:bodyPr wrap="square" rtlCol="0">
            <a:spAutoFit/>
          </a:bodyPr>
          <a:p>
            <a:r>
              <a:rPr lang="en-US" sz="2000"/>
              <a:t>0.36</a:t>
            </a:r>
            <a:endParaRPr lang="en-US" sz="2000"/>
          </a:p>
        </p:txBody>
      </p:sp>
      <p:sp>
        <p:nvSpPr>
          <p:cNvPr id="13" name="Text Box 12"/>
          <p:cNvSpPr txBox="1"/>
          <p:nvPr/>
        </p:nvSpPr>
        <p:spPr>
          <a:xfrm>
            <a:off x="2727325" y="4715510"/>
            <a:ext cx="805180" cy="398780"/>
          </a:xfrm>
          <a:prstGeom prst="rect">
            <a:avLst/>
          </a:prstGeom>
          <a:solidFill>
            <a:schemeClr val="bg1"/>
          </a:solidFill>
        </p:spPr>
        <p:txBody>
          <a:bodyPr wrap="square" rtlCol="0">
            <a:spAutoFit/>
          </a:bodyPr>
          <a:p>
            <a:r>
              <a:rPr lang="en-US" sz="2000"/>
              <a:t>0.99</a:t>
            </a:r>
            <a:endParaRPr lang="en-US" sz="200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pic>
        <p:nvPicPr>
          <p:cNvPr id="4" name="Content Placeholder 3"/>
          <p:cNvPicPr>
            <a:picLocks noChangeAspect="1"/>
          </p:cNvPicPr>
          <p:nvPr>
            <p:ph idx="1"/>
          </p:nvPr>
        </p:nvPicPr>
        <p:blipFill>
          <a:blip r:embed="rId1"/>
          <a:stretch>
            <a:fillRect/>
          </a:stretch>
        </p:blipFill>
        <p:spPr>
          <a:xfrm>
            <a:off x="2043430" y="649605"/>
            <a:ext cx="8475980" cy="555879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Recap</a:t>
            </a:r>
            <a:endParaRPr lang="en-US"/>
          </a:p>
        </p:txBody>
      </p:sp>
      <p:pic>
        <p:nvPicPr>
          <p:cNvPr id="4" name="Content Placeholder 3"/>
          <p:cNvPicPr>
            <a:picLocks noChangeAspect="1"/>
          </p:cNvPicPr>
          <p:nvPr>
            <p:ph idx="1"/>
          </p:nvPr>
        </p:nvPicPr>
        <p:blipFill>
          <a:blip r:embed="rId1"/>
          <a:stretch>
            <a:fillRect/>
          </a:stretch>
        </p:blipFill>
        <p:spPr>
          <a:xfrm>
            <a:off x="5521960" y="1496060"/>
            <a:ext cx="6217920" cy="4925695"/>
          </a:xfrm>
          <a:prstGeom prst="rect">
            <a:avLst/>
          </a:prstGeom>
        </p:spPr>
      </p:pic>
      <p:pic>
        <p:nvPicPr>
          <p:cNvPr id="5" name="Picture 4"/>
          <p:cNvPicPr>
            <a:picLocks noChangeAspect="1"/>
          </p:cNvPicPr>
          <p:nvPr/>
        </p:nvPicPr>
        <p:blipFill>
          <a:blip r:embed="rId2"/>
          <a:stretch>
            <a:fillRect/>
          </a:stretch>
        </p:blipFill>
        <p:spPr>
          <a:xfrm>
            <a:off x="1426210" y="2150110"/>
            <a:ext cx="3398520" cy="224790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Encoder</a:t>
            </a:r>
            <a:endParaRPr lang="en-US"/>
          </a:p>
        </p:txBody>
      </p:sp>
      <p:pic>
        <p:nvPicPr>
          <p:cNvPr id="4" name="Content Placeholder 3"/>
          <p:cNvPicPr>
            <a:picLocks noChangeAspect="1"/>
          </p:cNvPicPr>
          <p:nvPr>
            <p:ph idx="1"/>
          </p:nvPr>
        </p:nvPicPr>
        <p:blipFill>
          <a:blip r:embed="rId1"/>
          <a:stretch>
            <a:fillRect/>
          </a:stretch>
        </p:blipFill>
        <p:spPr>
          <a:xfrm>
            <a:off x="8023860" y="217170"/>
            <a:ext cx="3458845" cy="6423660"/>
          </a:xfrm>
          <a:prstGeom prst="rect">
            <a:avLst/>
          </a:prstGeom>
        </p:spPr>
      </p:pic>
      <p:sp>
        <p:nvSpPr>
          <p:cNvPr id="6" name="Text Box 5"/>
          <p:cNvSpPr txBox="1"/>
          <p:nvPr/>
        </p:nvSpPr>
        <p:spPr>
          <a:xfrm>
            <a:off x="495935" y="1860550"/>
            <a:ext cx="6753225" cy="1753235"/>
          </a:xfrm>
          <a:prstGeom prst="rect">
            <a:avLst/>
          </a:prstGeom>
          <a:noFill/>
        </p:spPr>
        <p:txBody>
          <a:bodyPr wrap="square" rtlCol="0" anchor="t">
            <a:spAutoFit/>
          </a:bodyPr>
          <a:p>
            <a:pPr marL="285750" indent="-285750">
              <a:buFont typeface="Arial" panose="020B0604020202020204" pitchFamily="34" charset="0"/>
              <a:buChar char="•"/>
            </a:pPr>
            <a:r>
              <a:rPr lang="en-US">
                <a:sym typeface="+mn-ea"/>
              </a:rPr>
              <a:t>In the encoder, we perform complex operations involving matrices of queries, keys, and values. These operations are crucial for transforming the input data and extracting meaningful representations.</a:t>
            </a:r>
            <a:endParaRPr lang="en-US">
              <a:sym typeface="+mn-ea"/>
            </a:endParaRPr>
          </a:p>
          <a:p>
            <a:pPr marL="285750" indent="-285750">
              <a:buFont typeface="Arial" panose="020B0604020202020204" pitchFamily="34" charset="0"/>
              <a:buChar char="•"/>
            </a:pPr>
            <a:endParaRPr lang="en-US">
              <a:sym typeface="+mn-ea"/>
            </a:endParaRPr>
          </a:p>
          <a:p>
            <a:pPr indent="0">
              <a:buFont typeface="Arial" panose="020B0604020202020204" pitchFamily="34" charset="0"/>
              <a:buNone/>
            </a:pPr>
            <a:endParaRPr lang="en-US">
              <a:sym typeface="+mn-ea"/>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Multi-Head Attention</a:t>
            </a:r>
            <a:endParaRPr lang="en-US"/>
          </a:p>
        </p:txBody>
      </p:sp>
      <p:sp>
        <p:nvSpPr>
          <p:cNvPr id="3" name="Content Placeholder 2"/>
          <p:cNvSpPr>
            <a:spLocks noGrp="1"/>
          </p:cNvSpPr>
          <p:nvPr>
            <p:ph idx="1"/>
          </p:nvPr>
        </p:nvSpPr>
        <p:spPr>
          <a:xfrm>
            <a:off x="647700" y="1825625"/>
            <a:ext cx="6673215" cy="4351655"/>
          </a:xfrm>
        </p:spPr>
        <p:txBody>
          <a:bodyPr/>
          <a:p>
            <a:r>
              <a:rPr lang="en-US">
                <a:sym typeface="+mn-ea"/>
              </a:rPr>
              <a:t>Inside the multi-head attention mechanism, a single attention layer consists of several key components.</a:t>
            </a:r>
            <a:endParaRPr lang="en-US">
              <a:sym typeface="+mn-ea"/>
            </a:endParaRPr>
          </a:p>
          <a:p>
            <a:r>
              <a:rPr lang="en-US"/>
              <a:t>There are three inputs in attention layer:</a:t>
            </a:r>
            <a:endParaRPr lang="en-US"/>
          </a:p>
          <a:p>
            <a:r>
              <a:rPr lang="en-US"/>
              <a:t>    Query</a:t>
            </a:r>
            <a:endParaRPr lang="en-US"/>
          </a:p>
          <a:p>
            <a:r>
              <a:rPr lang="en-US"/>
              <a:t>    Key</a:t>
            </a:r>
            <a:endParaRPr lang="en-US"/>
          </a:p>
          <a:p>
            <a:r>
              <a:rPr lang="en-US"/>
              <a:t>    Value</a:t>
            </a:r>
            <a:endParaRPr lang="en-US"/>
          </a:p>
        </p:txBody>
      </p:sp>
      <p:pic>
        <p:nvPicPr>
          <p:cNvPr id="4" name="Picture 3"/>
          <p:cNvPicPr>
            <a:picLocks noChangeAspect="1"/>
          </p:cNvPicPr>
          <p:nvPr/>
        </p:nvPicPr>
        <p:blipFill>
          <a:blip r:embed="rId1"/>
          <a:stretch>
            <a:fillRect/>
          </a:stretch>
        </p:blipFill>
        <p:spPr>
          <a:xfrm>
            <a:off x="6902450" y="1474470"/>
            <a:ext cx="5081270" cy="505333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Understanding Transformers Architecuter</a:t>
            </a:r>
            <a:endParaRPr lang="en-US"/>
          </a:p>
        </p:txBody>
      </p:sp>
      <p:pic>
        <p:nvPicPr>
          <p:cNvPr id="4" name="Content Placeholder 3"/>
          <p:cNvPicPr>
            <a:picLocks noChangeAspect="1"/>
          </p:cNvPicPr>
          <p:nvPr>
            <p:ph idx="1"/>
          </p:nvPr>
        </p:nvPicPr>
        <p:blipFill>
          <a:blip r:embed="rId1"/>
          <a:stretch>
            <a:fillRect/>
          </a:stretch>
        </p:blipFill>
        <p:spPr>
          <a:xfrm>
            <a:off x="6858000" y="534035"/>
            <a:ext cx="4693285" cy="5783580"/>
          </a:xfrm>
          <a:prstGeom prst="rect">
            <a:avLst/>
          </a:prstGeom>
        </p:spPr>
      </p:pic>
      <p:sp>
        <p:nvSpPr>
          <p:cNvPr id="5" name="Text Box 4"/>
          <p:cNvSpPr txBox="1"/>
          <p:nvPr/>
        </p:nvSpPr>
        <p:spPr>
          <a:xfrm>
            <a:off x="762000" y="2519680"/>
            <a:ext cx="5477510" cy="1476375"/>
          </a:xfrm>
          <a:prstGeom prst="rect">
            <a:avLst/>
          </a:prstGeom>
          <a:noFill/>
        </p:spPr>
        <p:txBody>
          <a:bodyPr wrap="square" rtlCol="0" anchor="t">
            <a:spAutoFit/>
          </a:bodyPr>
          <a:p>
            <a:r>
              <a:rPr lang="en-US"/>
              <a:t>“A transformer model is a neural network that learns context and thus meaning by tracking relationships in sequential data like the words in this sentence. “</a:t>
            </a:r>
            <a:endParaRPr lang="en-US"/>
          </a:p>
          <a:p>
            <a:endParaRPr lang="en-US"/>
          </a:p>
          <a:p>
            <a:r>
              <a:rPr lang="en-US"/>
              <a:t>March 25, 2022 by Rick Merritt.</a:t>
            </a:r>
            <a:endParaRPr 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pic>
        <p:nvPicPr>
          <p:cNvPr id="4" name="Content Placeholder 3"/>
          <p:cNvPicPr>
            <a:picLocks noChangeAspect="1"/>
          </p:cNvPicPr>
          <p:nvPr>
            <p:ph idx="1"/>
          </p:nvPr>
        </p:nvPicPr>
        <p:blipFill>
          <a:blip r:embed="rId1"/>
          <a:stretch>
            <a:fillRect/>
          </a:stretch>
        </p:blipFill>
        <p:spPr>
          <a:xfrm>
            <a:off x="3002280" y="532765"/>
            <a:ext cx="5807075" cy="5793105"/>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Picture 4"/>
          <p:cNvPicPr>
            <a:picLocks noChangeAspect="1"/>
          </p:cNvPicPr>
          <p:nvPr/>
        </p:nvPicPr>
        <p:blipFill>
          <a:blip r:embed="rId1"/>
          <a:stretch>
            <a:fillRect/>
          </a:stretch>
        </p:blipFill>
        <p:spPr>
          <a:xfrm>
            <a:off x="7040880" y="3007995"/>
            <a:ext cx="4257675" cy="1368425"/>
          </a:xfrm>
          <a:prstGeom prst="rect">
            <a:avLst/>
          </a:prstGeom>
        </p:spPr>
      </p:pic>
      <p:sp>
        <p:nvSpPr>
          <p:cNvPr id="2" name="Title 1"/>
          <p:cNvSpPr>
            <a:spLocks noGrp="1"/>
          </p:cNvSpPr>
          <p:nvPr>
            <p:ph type="title"/>
          </p:nvPr>
        </p:nvSpPr>
        <p:spPr/>
        <p:txBody>
          <a:bodyPr/>
          <a:p>
            <a:r>
              <a:rPr lang="en-US"/>
              <a:t>Cosine Similarity</a:t>
            </a:r>
            <a:endParaRPr lang="en-US"/>
          </a:p>
        </p:txBody>
      </p:sp>
      <p:pic>
        <p:nvPicPr>
          <p:cNvPr id="4" name="Content Placeholder 3"/>
          <p:cNvPicPr>
            <a:picLocks noChangeAspect="1"/>
          </p:cNvPicPr>
          <p:nvPr>
            <p:ph idx="1"/>
          </p:nvPr>
        </p:nvPicPr>
        <p:blipFill>
          <a:blip r:embed="rId2"/>
          <a:stretch>
            <a:fillRect/>
          </a:stretch>
        </p:blipFill>
        <p:spPr>
          <a:xfrm>
            <a:off x="647700" y="2092325"/>
            <a:ext cx="6393180" cy="320040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Similarity b/w Matrices</a:t>
            </a:r>
            <a:endParaRPr lang="en-US"/>
          </a:p>
        </p:txBody>
      </p:sp>
      <p:pic>
        <p:nvPicPr>
          <p:cNvPr id="5" name="Content Placeholder 4"/>
          <p:cNvPicPr>
            <a:picLocks noChangeAspect="1"/>
          </p:cNvPicPr>
          <p:nvPr>
            <p:ph idx="1"/>
          </p:nvPr>
        </p:nvPicPr>
        <p:blipFill>
          <a:blip r:embed="rId1"/>
          <a:stretch>
            <a:fillRect/>
          </a:stretch>
        </p:blipFill>
        <p:spPr>
          <a:xfrm>
            <a:off x="2399030" y="2932430"/>
            <a:ext cx="7394575" cy="194945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Similarity b/w </a:t>
            </a:r>
            <a:r>
              <a:rPr lang="en-US">
                <a:ln w="22225">
                  <a:solidFill>
                    <a:schemeClr val="accent2"/>
                  </a:solidFill>
                  <a:prstDash val="solid"/>
                </a:ln>
                <a:solidFill>
                  <a:schemeClr val="accent2">
                    <a:lumMod val="40000"/>
                    <a:lumOff val="60000"/>
                  </a:schemeClr>
                </a:solidFill>
                <a:effectLst/>
              </a:rPr>
              <a:t>Query </a:t>
            </a:r>
            <a:r>
              <a:rPr lang="en-US"/>
              <a:t>and </a:t>
            </a:r>
            <a:r>
              <a:rPr lang="en-US">
                <a:ln w="12700">
                  <a:solidFill>
                    <a:schemeClr val="accent1"/>
                  </a:solidFill>
                  <a:prstDash val="solid"/>
                </a:ln>
                <a:solidFill>
                  <a:srgbClr val="E749E2"/>
                </a:solidFill>
                <a:effectLst>
                  <a:outerShdw dist="38100" dir="2640000" algn="bl" rotWithShape="0">
                    <a:schemeClr val="accent1"/>
                  </a:outerShdw>
                </a:effectLst>
              </a:rPr>
              <a:t>Key</a:t>
            </a:r>
            <a:endParaRPr lang="en-US">
              <a:ln w="12700">
                <a:solidFill>
                  <a:schemeClr val="accent1"/>
                </a:solidFill>
                <a:prstDash val="solid"/>
              </a:ln>
              <a:solidFill>
                <a:srgbClr val="E749E2"/>
              </a:solidFill>
              <a:effectLst>
                <a:outerShdw dist="38100" dir="2640000" algn="bl" rotWithShape="0">
                  <a:schemeClr val="accent1"/>
                </a:outerShdw>
              </a:effectLst>
            </a:endParaRPr>
          </a:p>
        </p:txBody>
      </p:sp>
      <p:pic>
        <p:nvPicPr>
          <p:cNvPr id="4" name="Content Placeholder 3"/>
          <p:cNvPicPr>
            <a:picLocks noChangeAspect="1"/>
          </p:cNvPicPr>
          <p:nvPr>
            <p:ph idx="1"/>
          </p:nvPr>
        </p:nvPicPr>
        <p:blipFill>
          <a:blip r:embed="rId1"/>
          <a:stretch>
            <a:fillRect/>
          </a:stretch>
        </p:blipFill>
        <p:spPr>
          <a:xfrm>
            <a:off x="2126615" y="2733675"/>
            <a:ext cx="7938770" cy="209296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Content Placeholder 3"/>
          <p:cNvPicPr>
            <a:picLocks noChangeAspect="1"/>
          </p:cNvPicPr>
          <p:nvPr>
            <p:ph idx="1"/>
          </p:nvPr>
        </p:nvPicPr>
        <p:blipFill>
          <a:blip r:embed="rId1"/>
          <a:stretch>
            <a:fillRect/>
          </a:stretch>
        </p:blipFill>
        <p:spPr>
          <a:xfrm>
            <a:off x="3040380" y="266065"/>
            <a:ext cx="6553835" cy="632587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Content Placeholder 3"/>
          <p:cNvPicPr>
            <a:picLocks noChangeAspect="1"/>
          </p:cNvPicPr>
          <p:nvPr>
            <p:ph idx="1"/>
          </p:nvPr>
        </p:nvPicPr>
        <p:blipFill>
          <a:blip r:embed="rId1"/>
          <a:stretch>
            <a:fillRect/>
          </a:stretch>
        </p:blipFill>
        <p:spPr>
          <a:xfrm>
            <a:off x="2581910" y="271780"/>
            <a:ext cx="7028815" cy="631444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Content Placeholder 3"/>
          <p:cNvPicPr>
            <a:picLocks noChangeAspect="1"/>
          </p:cNvPicPr>
          <p:nvPr>
            <p:ph idx="1"/>
          </p:nvPr>
        </p:nvPicPr>
        <p:blipFill>
          <a:blip r:embed="rId1"/>
          <a:stretch>
            <a:fillRect/>
          </a:stretch>
        </p:blipFill>
        <p:spPr>
          <a:xfrm>
            <a:off x="1703070" y="258445"/>
            <a:ext cx="8404860" cy="639191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sp>
        <p:nvSpPr>
          <p:cNvPr id="3" name="Content Placeholder 2"/>
          <p:cNvSpPr>
            <a:spLocks noGrp="1"/>
          </p:cNvSpPr>
          <p:nvPr>
            <p:ph idx="1"/>
          </p:nvPr>
        </p:nvSpPr>
        <p:spPr/>
        <p:txBody>
          <a:bodyPr/>
          <a:p>
            <a:endParaRPr lang="en-US"/>
          </a:p>
        </p:txBody>
      </p:sp>
      <p:pic>
        <p:nvPicPr>
          <p:cNvPr id="6" name="Picture 5"/>
          <p:cNvPicPr>
            <a:picLocks noChangeAspect="1"/>
          </p:cNvPicPr>
          <p:nvPr/>
        </p:nvPicPr>
        <p:blipFill>
          <a:blip r:embed="rId1"/>
          <a:stretch>
            <a:fillRect/>
          </a:stretch>
        </p:blipFill>
        <p:spPr>
          <a:xfrm>
            <a:off x="2747010" y="449580"/>
            <a:ext cx="6316980" cy="5958840"/>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Matrix Multiplication</a:t>
            </a:r>
            <a:endParaRPr lang="en-US"/>
          </a:p>
        </p:txBody>
      </p:sp>
      <p:pic>
        <p:nvPicPr>
          <p:cNvPr id="4" name="Content Placeholder 3"/>
          <p:cNvPicPr>
            <a:picLocks noChangeAspect="1"/>
          </p:cNvPicPr>
          <p:nvPr>
            <p:ph idx="1"/>
          </p:nvPr>
        </p:nvPicPr>
        <p:blipFill>
          <a:blip r:embed="rId1"/>
          <a:stretch>
            <a:fillRect/>
          </a:stretch>
        </p:blipFill>
        <p:spPr>
          <a:xfrm>
            <a:off x="2418715" y="3015615"/>
            <a:ext cx="7482840" cy="2381250"/>
          </a:xfrm>
          <a:prstGeom prst="rect">
            <a:avLst/>
          </a:prstGeom>
        </p:spPr>
      </p:pic>
      <p:pic>
        <p:nvPicPr>
          <p:cNvPr id="5" name="Picture 4"/>
          <p:cNvPicPr>
            <a:picLocks noChangeAspect="1"/>
          </p:cNvPicPr>
          <p:nvPr/>
        </p:nvPicPr>
        <p:blipFill>
          <a:blip r:embed="rId2"/>
          <a:stretch>
            <a:fillRect/>
          </a:stretch>
        </p:blipFill>
        <p:spPr>
          <a:xfrm>
            <a:off x="3890010" y="1901190"/>
            <a:ext cx="4030980" cy="518160"/>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Matrix Multiplication</a:t>
            </a:r>
            <a:endParaRPr lang="en-US"/>
          </a:p>
        </p:txBody>
      </p:sp>
      <p:pic>
        <p:nvPicPr>
          <p:cNvPr id="4" name="Content Placeholder 3"/>
          <p:cNvPicPr>
            <a:picLocks noChangeAspect="1"/>
          </p:cNvPicPr>
          <p:nvPr>
            <p:ph idx="1"/>
          </p:nvPr>
        </p:nvPicPr>
        <p:blipFill>
          <a:blip r:embed="rId1"/>
          <a:stretch>
            <a:fillRect/>
          </a:stretch>
        </p:blipFill>
        <p:spPr>
          <a:xfrm>
            <a:off x="2472690" y="2771775"/>
            <a:ext cx="6583680" cy="210947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Defining the data</a:t>
            </a:r>
            <a:endParaRPr lang="en-US"/>
          </a:p>
        </p:txBody>
      </p:sp>
      <p:sp>
        <p:nvSpPr>
          <p:cNvPr id="3" name="Content Placeholder 2"/>
          <p:cNvSpPr>
            <a:spLocks noGrp="1"/>
          </p:cNvSpPr>
          <p:nvPr>
            <p:ph idx="1"/>
          </p:nvPr>
        </p:nvSpPr>
        <p:spPr/>
        <p:txBody>
          <a:bodyPr/>
          <a:p>
            <a:r>
              <a:rPr lang="en-US"/>
              <a:t>The initial step is to define our dataset (corpus).</a:t>
            </a:r>
            <a:endParaRPr lang="en-US"/>
          </a:p>
          <a:p>
            <a:endParaRPr lang="en-US"/>
          </a:p>
          <a:p>
            <a:endParaRPr lang="en-US"/>
          </a:p>
          <a:p>
            <a:endParaRPr lang="en-US"/>
          </a:p>
          <a:p>
            <a:endParaRPr lang="en-US"/>
          </a:p>
          <a:p>
            <a:endParaRPr lang="en-US"/>
          </a:p>
          <a:p>
            <a:endParaRPr lang="en-US"/>
          </a:p>
          <a:p>
            <a:r>
              <a:rPr lang="en-US"/>
              <a:t>In our dataset, there are 3 sentences (dialogues) taken from the Game of Thrones TV show. Although this dataset may seem small, its size actually helps us in finding the results using the upcoming mathematical equations.</a:t>
            </a:r>
            <a:endParaRPr lang="en-US"/>
          </a:p>
        </p:txBody>
      </p:sp>
      <p:pic>
        <p:nvPicPr>
          <p:cNvPr id="4" name="Picture 3"/>
          <p:cNvPicPr>
            <a:picLocks noChangeAspect="1"/>
          </p:cNvPicPr>
          <p:nvPr/>
        </p:nvPicPr>
        <p:blipFill>
          <a:blip r:embed="rId1"/>
          <a:stretch>
            <a:fillRect/>
          </a:stretch>
        </p:blipFill>
        <p:spPr>
          <a:xfrm>
            <a:off x="899795" y="2606040"/>
            <a:ext cx="8382000" cy="1645920"/>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Scaling</a:t>
            </a:r>
            <a:endParaRPr lang="en-US"/>
          </a:p>
        </p:txBody>
      </p:sp>
      <p:pic>
        <p:nvPicPr>
          <p:cNvPr id="4" name="Content Placeholder 3"/>
          <p:cNvPicPr>
            <a:picLocks noChangeAspect="1"/>
          </p:cNvPicPr>
          <p:nvPr>
            <p:ph idx="1"/>
          </p:nvPr>
        </p:nvPicPr>
        <p:blipFill>
          <a:blip r:embed="rId1"/>
          <a:stretch>
            <a:fillRect/>
          </a:stretch>
        </p:blipFill>
        <p:spPr>
          <a:xfrm>
            <a:off x="5474335" y="667385"/>
            <a:ext cx="5854065" cy="5522595"/>
          </a:xfrm>
          <a:prstGeom prst="rect">
            <a:avLst/>
          </a:prstGeom>
        </p:spPr>
      </p:pic>
      <p:pic>
        <p:nvPicPr>
          <p:cNvPr id="5" name="Picture 4"/>
          <p:cNvPicPr>
            <a:picLocks noChangeAspect="1"/>
          </p:cNvPicPr>
          <p:nvPr/>
        </p:nvPicPr>
        <p:blipFill>
          <a:blip r:embed="rId2"/>
          <a:stretch>
            <a:fillRect/>
          </a:stretch>
        </p:blipFill>
        <p:spPr>
          <a:xfrm>
            <a:off x="389890" y="2219960"/>
            <a:ext cx="5756910" cy="2712720"/>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Scaling Result</a:t>
            </a:r>
            <a:endParaRPr lang="en-US"/>
          </a:p>
        </p:txBody>
      </p:sp>
      <p:pic>
        <p:nvPicPr>
          <p:cNvPr id="4" name="Content Placeholder 3"/>
          <p:cNvPicPr>
            <a:picLocks noChangeAspect="1"/>
          </p:cNvPicPr>
          <p:nvPr>
            <p:ph idx="1"/>
          </p:nvPr>
        </p:nvPicPr>
        <p:blipFill>
          <a:blip r:embed="rId1"/>
          <a:stretch>
            <a:fillRect/>
          </a:stretch>
        </p:blipFill>
        <p:spPr>
          <a:xfrm>
            <a:off x="7022465" y="2270760"/>
            <a:ext cx="4678680" cy="2316480"/>
          </a:xfrm>
          <a:prstGeom prst="rect">
            <a:avLst/>
          </a:prstGeom>
        </p:spPr>
      </p:pic>
      <p:pic>
        <p:nvPicPr>
          <p:cNvPr id="5" name="Picture 4"/>
          <p:cNvPicPr>
            <a:picLocks noChangeAspect="1"/>
          </p:cNvPicPr>
          <p:nvPr/>
        </p:nvPicPr>
        <p:blipFill>
          <a:blip r:embed="rId2"/>
          <a:stretch>
            <a:fillRect/>
          </a:stretch>
        </p:blipFill>
        <p:spPr>
          <a:xfrm>
            <a:off x="767080" y="2270760"/>
            <a:ext cx="5756910" cy="2712720"/>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Softmax</a:t>
            </a:r>
            <a:endParaRPr lang="en-US"/>
          </a:p>
        </p:txBody>
      </p:sp>
      <p:pic>
        <p:nvPicPr>
          <p:cNvPr id="4" name="Content Placeholder 3"/>
          <p:cNvPicPr>
            <a:picLocks noChangeAspect="1"/>
          </p:cNvPicPr>
          <p:nvPr>
            <p:ph idx="1"/>
          </p:nvPr>
        </p:nvPicPr>
        <p:blipFill>
          <a:blip r:embed="rId1"/>
          <a:stretch>
            <a:fillRect/>
          </a:stretch>
        </p:blipFill>
        <p:spPr>
          <a:xfrm>
            <a:off x="1132205" y="1348740"/>
            <a:ext cx="9546590" cy="4846955"/>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MatMul Again</a:t>
            </a:r>
            <a:endParaRPr lang="en-US"/>
          </a:p>
        </p:txBody>
      </p:sp>
      <p:pic>
        <p:nvPicPr>
          <p:cNvPr id="4" name="Content Placeholder 3"/>
          <p:cNvPicPr>
            <a:picLocks noChangeAspect="1"/>
          </p:cNvPicPr>
          <p:nvPr>
            <p:ph idx="1"/>
          </p:nvPr>
        </p:nvPicPr>
        <p:blipFill>
          <a:blip r:embed="rId1"/>
          <a:stretch>
            <a:fillRect/>
          </a:stretch>
        </p:blipFill>
        <p:spPr>
          <a:xfrm>
            <a:off x="577850" y="1384300"/>
            <a:ext cx="10655935" cy="4820285"/>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Attention</a:t>
            </a:r>
            <a:endParaRPr lang="en-US"/>
          </a:p>
        </p:txBody>
      </p:sp>
      <p:pic>
        <p:nvPicPr>
          <p:cNvPr id="4" name="Content Placeholder 3"/>
          <p:cNvPicPr>
            <a:picLocks noChangeAspect="1"/>
          </p:cNvPicPr>
          <p:nvPr>
            <p:ph idx="1"/>
          </p:nvPr>
        </p:nvPicPr>
        <p:blipFill>
          <a:blip r:embed="rId1"/>
          <a:stretch>
            <a:fillRect/>
          </a:stretch>
        </p:blipFill>
        <p:spPr>
          <a:xfrm>
            <a:off x="3902075" y="886460"/>
            <a:ext cx="4869815" cy="5290820"/>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Multi-Head Attention</a:t>
            </a:r>
            <a:endParaRPr lang="en-US"/>
          </a:p>
        </p:txBody>
      </p:sp>
      <p:pic>
        <p:nvPicPr>
          <p:cNvPr id="4" name="Content Placeholder 3"/>
          <p:cNvPicPr>
            <a:picLocks noChangeAspect="1"/>
          </p:cNvPicPr>
          <p:nvPr>
            <p:ph idx="1"/>
          </p:nvPr>
        </p:nvPicPr>
        <p:blipFill>
          <a:blip r:embed="rId1"/>
          <a:stretch>
            <a:fillRect/>
          </a:stretch>
        </p:blipFill>
        <p:spPr>
          <a:xfrm>
            <a:off x="1409700" y="1090930"/>
            <a:ext cx="8991600" cy="5132070"/>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Concatenation</a:t>
            </a:r>
            <a:endParaRPr lang="en-US"/>
          </a:p>
        </p:txBody>
      </p:sp>
      <p:pic>
        <p:nvPicPr>
          <p:cNvPr id="4" name="Content Placeholder 3"/>
          <p:cNvPicPr>
            <a:picLocks noChangeAspect="1"/>
          </p:cNvPicPr>
          <p:nvPr>
            <p:ph idx="1"/>
          </p:nvPr>
        </p:nvPicPr>
        <p:blipFill>
          <a:blip r:embed="rId1"/>
          <a:stretch>
            <a:fillRect/>
          </a:stretch>
        </p:blipFill>
        <p:spPr>
          <a:xfrm>
            <a:off x="1325245" y="1584325"/>
            <a:ext cx="1546860" cy="3977640"/>
          </a:xfrm>
          <a:prstGeom prst="rect">
            <a:avLst/>
          </a:prstGeom>
        </p:spPr>
      </p:pic>
      <p:pic>
        <p:nvPicPr>
          <p:cNvPr id="6" name="Picture 5"/>
          <p:cNvPicPr>
            <a:picLocks noChangeAspect="1"/>
          </p:cNvPicPr>
          <p:nvPr/>
        </p:nvPicPr>
        <p:blipFill>
          <a:blip r:embed="rId2"/>
          <a:stretch>
            <a:fillRect/>
          </a:stretch>
        </p:blipFill>
        <p:spPr>
          <a:xfrm>
            <a:off x="4099560" y="1093470"/>
            <a:ext cx="5646420" cy="4671060"/>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Residual Connection </a:t>
            </a:r>
            <a:endParaRPr lang="en-US"/>
          </a:p>
        </p:txBody>
      </p:sp>
      <p:pic>
        <p:nvPicPr>
          <p:cNvPr id="4" name="Content Placeholder 3"/>
          <p:cNvPicPr>
            <a:picLocks noChangeAspect="1"/>
          </p:cNvPicPr>
          <p:nvPr>
            <p:ph idx="1"/>
          </p:nvPr>
        </p:nvPicPr>
        <p:blipFill>
          <a:blip r:embed="rId1"/>
          <a:stretch>
            <a:fillRect/>
          </a:stretch>
        </p:blipFill>
        <p:spPr>
          <a:xfrm>
            <a:off x="7119620" y="290830"/>
            <a:ext cx="4135120" cy="6276340"/>
          </a:xfrm>
          <a:prstGeom prst="rect">
            <a:avLst/>
          </a:prstGeom>
        </p:spPr>
      </p:pic>
      <p:pic>
        <p:nvPicPr>
          <p:cNvPr id="5" name="Picture 4"/>
          <p:cNvPicPr>
            <a:picLocks noChangeAspect="1"/>
          </p:cNvPicPr>
          <p:nvPr/>
        </p:nvPicPr>
        <p:blipFill>
          <a:blip r:embed="rId2"/>
          <a:stretch>
            <a:fillRect/>
          </a:stretch>
        </p:blipFill>
        <p:spPr>
          <a:xfrm>
            <a:off x="1339215" y="2647950"/>
            <a:ext cx="4107180" cy="1562100"/>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Add and Norm Layer</a:t>
            </a:r>
            <a:endParaRPr lang="en-US"/>
          </a:p>
        </p:txBody>
      </p:sp>
      <p:pic>
        <p:nvPicPr>
          <p:cNvPr id="5" name="Content Placeholder 4"/>
          <p:cNvPicPr>
            <a:picLocks noChangeAspect="1"/>
          </p:cNvPicPr>
          <p:nvPr>
            <p:ph idx="1"/>
          </p:nvPr>
        </p:nvPicPr>
        <p:blipFill>
          <a:blip r:embed="rId1"/>
          <a:stretch>
            <a:fillRect/>
          </a:stretch>
        </p:blipFill>
        <p:spPr>
          <a:xfrm>
            <a:off x="4271010" y="1391285"/>
            <a:ext cx="3650615" cy="4963795"/>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Add</a:t>
            </a:r>
            <a:endParaRPr lang="en-US"/>
          </a:p>
        </p:txBody>
      </p:sp>
      <p:sp>
        <p:nvSpPr>
          <p:cNvPr id="3" name="Content Placeholder 2"/>
          <p:cNvSpPr>
            <a:spLocks noGrp="1"/>
          </p:cNvSpPr>
          <p:nvPr>
            <p:ph idx="1"/>
          </p:nvPr>
        </p:nvSpPr>
        <p:spPr>
          <a:xfrm>
            <a:off x="647700" y="1835150"/>
            <a:ext cx="5817870" cy="4351655"/>
          </a:xfrm>
        </p:spPr>
        <p:txBody>
          <a:bodyPr/>
          <a:p>
            <a:r>
              <a:rPr lang="en-US" sz="1800"/>
              <a:t>Add Embedding+Position(Residual Connection) and Output of Multihead attention </a:t>
            </a:r>
            <a:endParaRPr lang="en-US" sz="1800"/>
          </a:p>
        </p:txBody>
      </p:sp>
      <p:pic>
        <p:nvPicPr>
          <p:cNvPr id="6" name="Picture 5"/>
          <p:cNvPicPr>
            <a:picLocks noChangeAspect="1"/>
          </p:cNvPicPr>
          <p:nvPr/>
        </p:nvPicPr>
        <p:blipFill>
          <a:blip r:embed="rId1"/>
          <a:stretch>
            <a:fillRect/>
          </a:stretch>
        </p:blipFill>
        <p:spPr>
          <a:xfrm>
            <a:off x="3888740" y="2600960"/>
            <a:ext cx="7030720" cy="329057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Data for Training</a:t>
            </a:r>
            <a:endParaRPr lang="en-US"/>
          </a:p>
        </p:txBody>
      </p:sp>
      <p:pic>
        <p:nvPicPr>
          <p:cNvPr id="6" name="Content Placeholder 3"/>
          <p:cNvPicPr>
            <a:picLocks noChangeAspect="1"/>
          </p:cNvPicPr>
          <p:nvPr>
            <p:ph idx="1"/>
          </p:nvPr>
        </p:nvPicPr>
        <p:blipFill>
          <a:blip r:embed="rId1"/>
          <a:stretch>
            <a:fillRect/>
          </a:stretch>
        </p:blipFill>
        <p:spPr>
          <a:xfrm>
            <a:off x="647700" y="2136140"/>
            <a:ext cx="10515600" cy="3729990"/>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Normalization</a:t>
            </a:r>
            <a:endParaRPr lang="en-US"/>
          </a:p>
        </p:txBody>
      </p:sp>
      <p:sp>
        <p:nvSpPr>
          <p:cNvPr id="3" name="Content Placeholder 2"/>
          <p:cNvSpPr>
            <a:spLocks noGrp="1"/>
          </p:cNvSpPr>
          <p:nvPr>
            <p:ph idx="1"/>
          </p:nvPr>
        </p:nvSpPr>
        <p:spPr>
          <a:xfrm>
            <a:off x="647700" y="1825625"/>
            <a:ext cx="4577715" cy="4351655"/>
          </a:xfrm>
        </p:spPr>
        <p:txBody>
          <a:bodyPr/>
          <a:p>
            <a:r>
              <a:rPr lang="en-US" sz="1800"/>
              <a:t>Make Convergence faster and more stable</a:t>
            </a:r>
            <a:endParaRPr lang="en-US" sz="1800"/>
          </a:p>
        </p:txBody>
      </p:sp>
      <p:pic>
        <p:nvPicPr>
          <p:cNvPr id="6" name="Picture 5"/>
          <p:cNvPicPr>
            <a:picLocks noChangeAspect="1"/>
          </p:cNvPicPr>
          <p:nvPr/>
        </p:nvPicPr>
        <p:blipFill>
          <a:blip r:embed="rId1"/>
          <a:stretch>
            <a:fillRect/>
          </a:stretch>
        </p:blipFill>
        <p:spPr>
          <a:xfrm>
            <a:off x="5036820" y="1520190"/>
            <a:ext cx="6659880" cy="4480560"/>
          </a:xfrm>
          <a:prstGeom prst="rect">
            <a:avLst/>
          </a:prstGeom>
        </p:spPr>
      </p:pic>
      <p:pic>
        <p:nvPicPr>
          <p:cNvPr id="7" name="Picture 6"/>
          <p:cNvPicPr>
            <a:picLocks noChangeAspect="1"/>
          </p:cNvPicPr>
          <p:nvPr/>
        </p:nvPicPr>
        <p:blipFill>
          <a:blip r:embed="rId2"/>
          <a:stretch>
            <a:fillRect/>
          </a:stretch>
        </p:blipFill>
        <p:spPr>
          <a:xfrm>
            <a:off x="1598930" y="3249295"/>
            <a:ext cx="2130425" cy="1021715"/>
          </a:xfrm>
          <a:prstGeom prst="rect">
            <a:avLst/>
          </a:prstGeom>
        </p:spPr>
      </p:pic>
      <p:sp>
        <p:nvSpPr>
          <p:cNvPr id="4" name="Text Box 3"/>
          <p:cNvSpPr txBox="1"/>
          <p:nvPr/>
        </p:nvSpPr>
        <p:spPr>
          <a:xfrm>
            <a:off x="7424420" y="1584325"/>
            <a:ext cx="668655" cy="368300"/>
          </a:xfrm>
          <a:prstGeom prst="rect">
            <a:avLst/>
          </a:prstGeom>
          <a:solidFill>
            <a:schemeClr val="bg1"/>
          </a:solidFill>
        </p:spPr>
        <p:txBody>
          <a:bodyPr wrap="square" rtlCol="0">
            <a:spAutoFit/>
          </a:bodyPr>
          <a:p>
            <a:r>
              <a:rPr lang="en-US"/>
              <a:t>7x5</a:t>
            </a:r>
            <a:endParaRPr lang="en-US"/>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Norm Result</a:t>
            </a:r>
            <a:endParaRPr lang="en-US"/>
          </a:p>
        </p:txBody>
      </p:sp>
      <p:pic>
        <p:nvPicPr>
          <p:cNvPr id="4" name="Content Placeholder 3"/>
          <p:cNvPicPr>
            <a:picLocks noChangeAspect="1"/>
          </p:cNvPicPr>
          <p:nvPr>
            <p:ph idx="1"/>
          </p:nvPr>
        </p:nvPicPr>
        <p:blipFill>
          <a:blip r:embed="rId1"/>
          <a:stretch>
            <a:fillRect/>
          </a:stretch>
        </p:blipFill>
        <p:spPr>
          <a:xfrm>
            <a:off x="3417570" y="1323975"/>
            <a:ext cx="4976495" cy="4853305"/>
          </a:xfrm>
          <a:prstGeom prst="rect">
            <a:avLst/>
          </a:prstGeom>
        </p:spPr>
      </p:pic>
      <p:sp>
        <p:nvSpPr>
          <p:cNvPr id="3" name="Text Box 2"/>
          <p:cNvSpPr txBox="1"/>
          <p:nvPr/>
        </p:nvSpPr>
        <p:spPr>
          <a:xfrm>
            <a:off x="6109970" y="1382395"/>
            <a:ext cx="668655" cy="368300"/>
          </a:xfrm>
          <a:prstGeom prst="rect">
            <a:avLst/>
          </a:prstGeom>
          <a:solidFill>
            <a:schemeClr val="bg1"/>
          </a:solidFill>
        </p:spPr>
        <p:txBody>
          <a:bodyPr wrap="square" rtlCol="0">
            <a:spAutoFit/>
          </a:bodyPr>
          <a:p>
            <a:r>
              <a:rPr lang="en-US"/>
              <a:t>7x5</a:t>
            </a:r>
            <a:endParaRPr lang="en-US"/>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Feed Forward</a:t>
            </a:r>
            <a:endParaRPr lang="en-US"/>
          </a:p>
        </p:txBody>
      </p:sp>
      <p:pic>
        <p:nvPicPr>
          <p:cNvPr id="4" name="Content Placeholder 3"/>
          <p:cNvPicPr>
            <a:picLocks noChangeAspect="1"/>
          </p:cNvPicPr>
          <p:nvPr>
            <p:ph idx="1"/>
          </p:nvPr>
        </p:nvPicPr>
        <p:blipFill>
          <a:blip r:embed="rId1"/>
          <a:stretch>
            <a:fillRect/>
          </a:stretch>
        </p:blipFill>
        <p:spPr>
          <a:xfrm>
            <a:off x="7654925" y="306705"/>
            <a:ext cx="3756660" cy="6244590"/>
          </a:xfrm>
          <a:prstGeom prst="rect">
            <a:avLst/>
          </a:prstGeom>
        </p:spPr>
      </p:pic>
      <p:pic>
        <p:nvPicPr>
          <p:cNvPr id="5" name="Picture 4"/>
          <p:cNvPicPr>
            <a:picLocks noChangeAspect="1"/>
          </p:cNvPicPr>
          <p:nvPr/>
        </p:nvPicPr>
        <p:blipFill>
          <a:blip r:embed="rId2"/>
          <a:stretch>
            <a:fillRect/>
          </a:stretch>
        </p:blipFill>
        <p:spPr>
          <a:xfrm>
            <a:off x="1125855" y="1685290"/>
            <a:ext cx="4963795" cy="4451985"/>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ctrTitle"/>
          </p:nvPr>
        </p:nvSpPr>
        <p:spPr/>
        <p:txBody>
          <a:bodyPr/>
          <a:p>
            <a:r>
              <a:rPr lang="en-US"/>
              <a:t>Decoder</a:t>
            </a:r>
            <a:endParaRPr lang="en-US"/>
          </a:p>
        </p:txBody>
      </p:sp>
      <p:sp>
        <p:nvSpPr>
          <p:cNvPr id="5" name="Subtitle 4"/>
          <p:cNvSpPr>
            <a:spLocks noGrp="1"/>
          </p:cNvSpPr>
          <p:nvPr>
            <p:ph type="subTitle" idx="1"/>
          </p:nvPr>
        </p:nvSpPr>
        <p:spPr/>
        <p:txBody>
          <a:bodyPr/>
          <a:p>
            <a:endParaRPr lang="en-US"/>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Decoder</a:t>
            </a:r>
            <a:endParaRPr lang="en-US"/>
          </a:p>
        </p:txBody>
      </p:sp>
      <p:pic>
        <p:nvPicPr>
          <p:cNvPr id="6" name="Picture 5"/>
          <p:cNvPicPr>
            <a:picLocks noChangeAspect="1"/>
          </p:cNvPicPr>
          <p:nvPr/>
        </p:nvPicPr>
        <p:blipFill>
          <a:blip r:embed="rId1"/>
          <a:stretch>
            <a:fillRect/>
          </a:stretch>
        </p:blipFill>
        <p:spPr>
          <a:xfrm>
            <a:off x="2421890" y="264795"/>
            <a:ext cx="3869055" cy="6329045"/>
          </a:xfrm>
          <a:prstGeom prst="rect">
            <a:avLst/>
          </a:prstGeom>
        </p:spPr>
      </p:pic>
      <p:pic>
        <p:nvPicPr>
          <p:cNvPr id="8" name="Picture 7"/>
          <p:cNvPicPr>
            <a:picLocks noChangeAspect="1"/>
          </p:cNvPicPr>
          <p:nvPr/>
        </p:nvPicPr>
        <p:blipFill>
          <a:blip r:embed="rId2"/>
          <a:stretch>
            <a:fillRect/>
          </a:stretch>
        </p:blipFill>
        <p:spPr>
          <a:xfrm>
            <a:off x="7338695" y="1889125"/>
            <a:ext cx="4201795" cy="3879850"/>
          </a:xfrm>
          <a:prstGeom prst="rect">
            <a:avLst/>
          </a:prstGeom>
        </p:spPr>
      </p:pic>
      <p:cxnSp>
        <p:nvCxnSpPr>
          <p:cNvPr id="10" name="Elbow Connector 9"/>
          <p:cNvCxnSpPr>
            <a:stCxn id="6" idx="3"/>
            <a:endCxn id="8" idx="1"/>
          </p:cNvCxnSpPr>
          <p:nvPr/>
        </p:nvCxnSpPr>
        <p:spPr>
          <a:xfrm>
            <a:off x="6290945" y="3429635"/>
            <a:ext cx="1047750" cy="399415"/>
          </a:xfrm>
          <a:prstGeom prst="bentConnector3">
            <a:avLst>
              <a:gd name="adj1" fmla="val 50000"/>
            </a:avLst>
          </a:prstGeom>
          <a:ln>
            <a:tailEnd type="arrow" w="med" len="med"/>
          </a:ln>
        </p:spPr>
        <p:style>
          <a:lnRef idx="3">
            <a:schemeClr val="dk1"/>
          </a:lnRef>
          <a:fillRef idx="0">
            <a:schemeClr val="dk1"/>
          </a:fillRef>
          <a:effectRef idx="2">
            <a:schemeClr val="dk1"/>
          </a:effectRef>
          <a:fontRef idx="minor">
            <a:schemeClr val="tx1"/>
          </a:fontRef>
        </p:style>
      </p:cxn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ctrTitle"/>
          </p:nvPr>
        </p:nvSpPr>
        <p:spPr/>
        <p:txBody>
          <a:bodyPr/>
          <a:p>
            <a:r>
              <a:rPr lang="en-US"/>
              <a:t>Masking</a:t>
            </a:r>
            <a:endParaRPr lang="en-US"/>
          </a:p>
        </p:txBody>
      </p:sp>
      <p:sp>
        <p:nvSpPr>
          <p:cNvPr id="5" name="Subtitle 4"/>
          <p:cNvSpPr>
            <a:spLocks noGrp="1"/>
          </p:cNvSpPr>
          <p:nvPr>
            <p:ph type="subTitle" idx="1"/>
          </p:nvPr>
        </p:nvSpPr>
        <p:spPr/>
        <p:txBody>
          <a:bodyPr/>
          <a:p>
            <a:endParaRPr lang="en-US"/>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Masking Contd...</a:t>
            </a:r>
            <a:endParaRPr lang="en-US"/>
          </a:p>
        </p:txBody>
      </p:sp>
      <p:sp>
        <p:nvSpPr>
          <p:cNvPr id="3" name="Content Placeholder 2"/>
          <p:cNvSpPr>
            <a:spLocks noGrp="1"/>
          </p:cNvSpPr>
          <p:nvPr>
            <p:ph idx="1"/>
          </p:nvPr>
        </p:nvSpPr>
        <p:spPr/>
        <p:txBody>
          <a:bodyPr/>
          <a:p>
            <a:r>
              <a:rPr lang="en-US" sz="1800"/>
              <a:t>We will add masking just before Softmax in multi-head attention mechanism</a:t>
            </a:r>
            <a:endParaRPr lang="en-US" sz="1800"/>
          </a:p>
        </p:txBody>
      </p:sp>
      <p:pic>
        <p:nvPicPr>
          <p:cNvPr id="4" name="Picture 3"/>
          <p:cNvPicPr>
            <a:picLocks noChangeAspect="1"/>
          </p:cNvPicPr>
          <p:nvPr/>
        </p:nvPicPr>
        <p:blipFill>
          <a:blip r:embed="rId1"/>
          <a:stretch>
            <a:fillRect/>
          </a:stretch>
        </p:blipFill>
        <p:spPr>
          <a:xfrm>
            <a:off x="5985510" y="2205990"/>
            <a:ext cx="4983480" cy="4137660"/>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pic>
        <p:nvPicPr>
          <p:cNvPr id="4" name="Content Placeholder 3"/>
          <p:cNvPicPr>
            <a:picLocks noChangeAspect="1"/>
          </p:cNvPicPr>
          <p:nvPr>
            <p:ph idx="1"/>
          </p:nvPr>
        </p:nvPicPr>
        <p:blipFill>
          <a:blip r:embed="rId1"/>
          <a:stretch>
            <a:fillRect/>
          </a:stretch>
        </p:blipFill>
        <p:spPr>
          <a:xfrm>
            <a:off x="424815" y="483235"/>
            <a:ext cx="11343005" cy="5427345"/>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Decoder Contd...</a:t>
            </a:r>
            <a:endParaRPr lang="en-US"/>
          </a:p>
        </p:txBody>
      </p:sp>
      <p:pic>
        <p:nvPicPr>
          <p:cNvPr id="4" name="Content Placeholder 3"/>
          <p:cNvPicPr>
            <a:picLocks noChangeAspect="1"/>
          </p:cNvPicPr>
          <p:nvPr>
            <p:ph idx="1"/>
          </p:nvPr>
        </p:nvPicPr>
        <p:blipFill>
          <a:blip r:embed="rId1"/>
          <a:stretch>
            <a:fillRect/>
          </a:stretch>
        </p:blipFill>
        <p:spPr>
          <a:xfrm>
            <a:off x="7454900" y="316230"/>
            <a:ext cx="3496310" cy="6225540"/>
          </a:xfrm>
          <a:prstGeom prst="rect">
            <a:avLst/>
          </a:prstGeom>
        </p:spPr>
      </p:pic>
      <p:pic>
        <p:nvPicPr>
          <p:cNvPr id="5" name="Picture 4"/>
          <p:cNvPicPr>
            <a:picLocks noChangeAspect="1"/>
          </p:cNvPicPr>
          <p:nvPr/>
        </p:nvPicPr>
        <p:blipFill>
          <a:blip r:embed="rId2"/>
          <a:stretch>
            <a:fillRect/>
          </a:stretch>
        </p:blipFill>
        <p:spPr>
          <a:xfrm>
            <a:off x="495935" y="2424430"/>
            <a:ext cx="6784340" cy="2008505"/>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Contd...</a:t>
            </a:r>
            <a:endParaRPr lang="en-US"/>
          </a:p>
        </p:txBody>
      </p:sp>
      <p:pic>
        <p:nvPicPr>
          <p:cNvPr id="4" name="Content Placeholder 3"/>
          <p:cNvPicPr>
            <a:picLocks noChangeAspect="1"/>
          </p:cNvPicPr>
          <p:nvPr>
            <p:ph idx="1"/>
          </p:nvPr>
        </p:nvPicPr>
        <p:blipFill>
          <a:blip r:embed="rId1"/>
          <a:stretch>
            <a:fillRect/>
          </a:stretch>
        </p:blipFill>
        <p:spPr>
          <a:xfrm>
            <a:off x="1264285" y="2065655"/>
            <a:ext cx="9281160" cy="387096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Inputs and Numeric Indices</a:t>
            </a:r>
            <a:endParaRPr lang="en-US"/>
          </a:p>
        </p:txBody>
      </p:sp>
      <p:pic>
        <p:nvPicPr>
          <p:cNvPr id="4" name="Content Placeholder 3"/>
          <p:cNvPicPr>
            <a:picLocks noChangeAspect="1"/>
          </p:cNvPicPr>
          <p:nvPr>
            <p:ph idx="1"/>
          </p:nvPr>
        </p:nvPicPr>
        <p:blipFill>
          <a:blip r:embed="rId1"/>
          <a:stretch>
            <a:fillRect/>
          </a:stretch>
        </p:blipFill>
        <p:spPr>
          <a:xfrm>
            <a:off x="2366010" y="2098675"/>
            <a:ext cx="7078980" cy="3718560"/>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Contd...</a:t>
            </a:r>
            <a:endParaRPr lang="en-US"/>
          </a:p>
        </p:txBody>
      </p:sp>
      <p:pic>
        <p:nvPicPr>
          <p:cNvPr id="4" name="Content Placeholder 3"/>
          <p:cNvPicPr>
            <a:picLocks noChangeAspect="1"/>
          </p:cNvPicPr>
          <p:nvPr>
            <p:ph idx="1"/>
          </p:nvPr>
        </p:nvPicPr>
        <p:blipFill>
          <a:blip r:embed="rId1"/>
          <a:stretch>
            <a:fillRect/>
          </a:stretch>
        </p:blipFill>
        <p:spPr>
          <a:xfrm>
            <a:off x="1264285" y="2065655"/>
            <a:ext cx="9281160" cy="3870960"/>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Content Placeholder 3"/>
          <p:cNvPicPr>
            <a:picLocks noChangeAspect="1"/>
          </p:cNvPicPr>
          <p:nvPr>
            <p:ph idx="1"/>
          </p:nvPr>
        </p:nvPicPr>
        <p:blipFill>
          <a:blip r:embed="rId1"/>
          <a:stretch>
            <a:fillRect/>
          </a:stretch>
        </p:blipFill>
        <p:spPr>
          <a:xfrm>
            <a:off x="5906135" y="501650"/>
            <a:ext cx="3543300" cy="6022340"/>
          </a:xfrm>
          <a:prstGeom prst="rect">
            <a:avLst/>
          </a:prstGeom>
        </p:spPr>
      </p:pic>
      <p:sp>
        <p:nvSpPr>
          <p:cNvPr id="2" name="Title 1"/>
          <p:cNvSpPr>
            <a:spLocks noGrp="1"/>
          </p:cNvSpPr>
          <p:nvPr>
            <p:ph type="title"/>
          </p:nvPr>
        </p:nvSpPr>
        <p:spPr/>
        <p:txBody>
          <a:bodyPr/>
          <a:p>
            <a:r>
              <a:rPr lang="en-US"/>
              <a:t>Output Embeddings</a:t>
            </a:r>
            <a:endParaRPr lang="en-US"/>
          </a:p>
        </p:txBody>
      </p:sp>
      <p:pic>
        <p:nvPicPr>
          <p:cNvPr id="5" name="Picture 4"/>
          <p:cNvPicPr>
            <a:picLocks noChangeAspect="1"/>
          </p:cNvPicPr>
          <p:nvPr/>
        </p:nvPicPr>
        <p:blipFill>
          <a:blip r:embed="rId2"/>
          <a:stretch>
            <a:fillRect/>
          </a:stretch>
        </p:blipFill>
        <p:spPr>
          <a:xfrm>
            <a:off x="9593580" y="4107815"/>
            <a:ext cx="2453640" cy="2087880"/>
          </a:xfrm>
          <a:prstGeom prst="rect">
            <a:avLst/>
          </a:prstGeom>
        </p:spPr>
      </p:pic>
      <p:pic>
        <p:nvPicPr>
          <p:cNvPr id="6" name="Picture 5"/>
          <p:cNvPicPr>
            <a:picLocks noChangeAspect="1"/>
          </p:cNvPicPr>
          <p:nvPr/>
        </p:nvPicPr>
        <p:blipFill>
          <a:blip r:embed="rId3"/>
          <a:stretch>
            <a:fillRect/>
          </a:stretch>
        </p:blipFill>
        <p:spPr>
          <a:xfrm>
            <a:off x="573405" y="3105150"/>
            <a:ext cx="5122545" cy="647065"/>
          </a:xfrm>
          <a:prstGeom prst="rect">
            <a:avLst/>
          </a:prstGeom>
        </p:spPr>
      </p:pic>
      <p:sp>
        <p:nvSpPr>
          <p:cNvPr id="8" name="Text Box 7"/>
          <p:cNvSpPr txBox="1"/>
          <p:nvPr/>
        </p:nvSpPr>
        <p:spPr>
          <a:xfrm>
            <a:off x="647700" y="1584325"/>
            <a:ext cx="5048250" cy="645160"/>
          </a:xfrm>
          <a:prstGeom prst="rect">
            <a:avLst/>
          </a:prstGeom>
          <a:noFill/>
        </p:spPr>
        <p:txBody>
          <a:bodyPr wrap="square" rtlCol="0" anchor="t">
            <a:spAutoFit/>
          </a:bodyPr>
          <a:p>
            <a:r>
              <a:rPr lang="en-US">
                <a:sym typeface="+mn-ea"/>
              </a:rPr>
              <a:t>We pass the previous output of decoder to the next decoder input </a:t>
            </a:r>
            <a:endParaRPr lang="en-US"/>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References</a:t>
            </a:r>
            <a:endParaRPr lang="en-US"/>
          </a:p>
        </p:txBody>
      </p:sp>
      <p:sp>
        <p:nvSpPr>
          <p:cNvPr id="3" name="Content Placeholder 2"/>
          <p:cNvSpPr>
            <a:spLocks noGrp="1"/>
          </p:cNvSpPr>
          <p:nvPr>
            <p:ph idx="1"/>
          </p:nvPr>
        </p:nvSpPr>
        <p:spPr/>
        <p:txBody>
          <a:bodyPr/>
          <a:p>
            <a:r>
              <a:rPr lang="en-US"/>
              <a:t>https://youtu.be/dichIcUZfOw?list=PL86uXYUJ7999zE8u2-97i4KG_2Zpufkfb</a:t>
            </a:r>
            <a:endParaRPr lang="en-US"/>
          </a:p>
          <a:p>
            <a:endParaRPr lang="en-US"/>
          </a:p>
          <a:p>
            <a:r>
              <a:rPr lang="en-US"/>
              <a:t>https://youtu.be/mMa2PmYJlCo?list=PL86uXYUJ7999zE8u2-97i4KG_2Zpufkfb</a:t>
            </a:r>
            <a:endParaRPr lang="en-US"/>
          </a:p>
          <a:p>
            <a:endParaRPr lang="en-US"/>
          </a:p>
          <a:p>
            <a:r>
              <a:rPr lang="en-US"/>
              <a:t>https://youtu.be/gJ9kaJsE78k</a:t>
            </a:r>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Embedding Layer</a:t>
            </a:r>
            <a:endParaRPr lang="en-US"/>
          </a:p>
        </p:txBody>
      </p:sp>
      <p:pic>
        <p:nvPicPr>
          <p:cNvPr id="4" name="Content Placeholder 3"/>
          <p:cNvPicPr>
            <a:picLocks noChangeAspect="1"/>
          </p:cNvPicPr>
          <p:nvPr>
            <p:ph idx="1"/>
          </p:nvPr>
        </p:nvPicPr>
        <p:blipFill>
          <a:blip r:embed="rId1"/>
          <a:stretch>
            <a:fillRect/>
          </a:stretch>
        </p:blipFill>
        <p:spPr>
          <a:xfrm>
            <a:off x="7471410" y="312420"/>
            <a:ext cx="4275455" cy="6233795"/>
          </a:xfrm>
          <a:prstGeom prst="rect">
            <a:avLst/>
          </a:prstGeom>
        </p:spPr>
      </p:pic>
      <p:sp>
        <p:nvSpPr>
          <p:cNvPr id="6" name="Text Box 5"/>
          <p:cNvSpPr txBox="1"/>
          <p:nvPr/>
        </p:nvSpPr>
        <p:spPr>
          <a:xfrm>
            <a:off x="717550" y="1584325"/>
            <a:ext cx="6753225" cy="3415030"/>
          </a:xfrm>
          <a:prstGeom prst="rect">
            <a:avLst/>
          </a:prstGeom>
          <a:noFill/>
        </p:spPr>
        <p:txBody>
          <a:bodyPr wrap="square" rtlCol="0" anchor="t">
            <a:spAutoFit/>
          </a:bodyPr>
          <a:p>
            <a:pPr marL="285750" indent="-285750">
              <a:buFont typeface="Arial" panose="020B0604020202020204" pitchFamily="34" charset="0"/>
              <a:buChar char="•"/>
            </a:pPr>
            <a:r>
              <a:rPr lang="en-US"/>
              <a:t>Each word passed as input will be represented as an encoded integer, and each corresponding integer value will have an associated embedding attached to it.</a:t>
            </a:r>
            <a:endParaRPr lang="en-US"/>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a:t>These embedding can be find using Google Word2vec (vector representation of word). In our numerical example we will suppose embedding vector for each word filled with random values between (0 and 1).</a:t>
            </a:r>
            <a:endParaRPr lang="en-US"/>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a:t>Moreover, the original paper use 512 dimension of embedding vector, we will consider a very small dimension i.e., 5 for numerical example.</a:t>
            </a:r>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Embedding Layer Working</a:t>
            </a:r>
            <a:endParaRPr lang="en-US"/>
          </a:p>
        </p:txBody>
      </p:sp>
      <p:pic>
        <p:nvPicPr>
          <p:cNvPr id="4" name="Content Placeholder 3"/>
          <p:cNvPicPr>
            <a:picLocks noChangeAspect="1"/>
          </p:cNvPicPr>
          <p:nvPr>
            <p:ph idx="1"/>
          </p:nvPr>
        </p:nvPicPr>
        <p:blipFill>
          <a:blip r:embed="rId1"/>
          <a:stretch>
            <a:fillRect/>
          </a:stretch>
        </p:blipFill>
        <p:spPr>
          <a:xfrm>
            <a:off x="1033780" y="1814830"/>
            <a:ext cx="9631045" cy="4013200"/>
          </a:xfrm>
          <a:prstGeom prst="rect">
            <a:avLst/>
          </a:prstGeom>
        </p:spPr>
      </p:pic>
      <p:sp>
        <p:nvSpPr>
          <p:cNvPr id="5" name="Text Box 4"/>
          <p:cNvSpPr txBox="1"/>
          <p:nvPr/>
        </p:nvSpPr>
        <p:spPr>
          <a:xfrm>
            <a:off x="3798570" y="810895"/>
            <a:ext cx="309880" cy="368300"/>
          </a:xfrm>
          <a:prstGeom prst="rect">
            <a:avLst/>
          </a:prstGeom>
          <a:noFill/>
        </p:spPr>
        <p:txBody>
          <a:bodyPr wrap="none" rtlCol="0">
            <a:spAutoFit/>
          </a:bodyPr>
          <a:p>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Embeddings Layer (Attention is All You Need)</a:t>
            </a:r>
            <a:endParaRPr lang="en-US"/>
          </a:p>
        </p:txBody>
      </p:sp>
      <p:pic>
        <p:nvPicPr>
          <p:cNvPr id="6" name="Picture 5"/>
          <p:cNvPicPr>
            <a:picLocks noChangeAspect="1"/>
          </p:cNvPicPr>
          <p:nvPr/>
        </p:nvPicPr>
        <p:blipFill>
          <a:blip r:embed="rId1"/>
          <a:stretch>
            <a:fillRect/>
          </a:stretch>
        </p:blipFill>
        <p:spPr>
          <a:xfrm>
            <a:off x="1851660" y="1463675"/>
            <a:ext cx="8107045" cy="518922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What is Embedding</a:t>
            </a:r>
            <a:endParaRPr lang="en-US"/>
          </a:p>
        </p:txBody>
      </p:sp>
      <p:sp>
        <p:nvSpPr>
          <p:cNvPr id="3" name="Content Placeholder 2"/>
          <p:cNvSpPr>
            <a:spLocks noGrp="1"/>
          </p:cNvSpPr>
          <p:nvPr>
            <p:ph idx="1"/>
          </p:nvPr>
        </p:nvSpPr>
        <p:spPr/>
        <p:txBody>
          <a:bodyPr/>
          <a:p>
            <a:r>
              <a:rPr lang="en-US"/>
              <a:t>It is a vector representation of word with some linguistic features</a:t>
            </a:r>
            <a:endParaRPr lang="en-US"/>
          </a:p>
        </p:txBody>
      </p:sp>
      <p:pic>
        <p:nvPicPr>
          <p:cNvPr id="5" name="Picture 4"/>
          <p:cNvPicPr>
            <a:picLocks noChangeAspect="1"/>
          </p:cNvPicPr>
          <p:nvPr/>
        </p:nvPicPr>
        <p:blipFill>
          <a:blip r:embed="rId1"/>
          <a:stretch>
            <a:fillRect/>
          </a:stretch>
        </p:blipFill>
        <p:spPr>
          <a:xfrm>
            <a:off x="3794760" y="2376805"/>
            <a:ext cx="4602480" cy="367284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Black-Arial">
      <a:majorFont>
        <a:latin typeface="Arial Black"/>
        <a:ea typeface=""/>
        <a:cs typeface=""/>
        <a:font script="Jpan" typeface="ＭＳ ゴシック"/>
        <a:font script="Hang" typeface="굴림"/>
        <a:font script="Hans" typeface="宋体"/>
        <a:font script="Hant" typeface="新細明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a:ea typeface=""/>
        <a:cs typeface=""/>
        <a:font script="Jpan" typeface="ＭＳ Ｐゴシック"/>
        <a:font script="Hang" typeface="굴림"/>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宋体"/>
        <a:ea typeface=""/>
        <a:cs typeface=""/>
        <a:font script="Jpan" typeface="游ゴシック Light"/>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宋体"/>
        <a:ea typeface=""/>
        <a:cs typeface=""/>
        <a:font script="Jpan" typeface="游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2800</Words>
  <Application>WPS Presentation</Application>
  <PresentationFormat>宽屏</PresentationFormat>
  <Paragraphs>155</Paragraphs>
  <Slides>52</Slides>
  <Notes>0</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52</vt:i4>
      </vt:variant>
    </vt:vector>
  </HeadingPairs>
  <TitlesOfParts>
    <vt:vector size="61" baseType="lpstr">
      <vt:lpstr>Arial</vt:lpstr>
      <vt:lpstr>SimSun</vt:lpstr>
      <vt:lpstr>Wingdings</vt:lpstr>
      <vt:lpstr>Arial Black</vt:lpstr>
      <vt:lpstr>Microsoft YaHei</vt:lpstr>
      <vt:lpstr>Droid Sans Fallback</vt:lpstr>
      <vt:lpstr>Arial Unicode MS</vt:lpstr>
      <vt:lpstr>SimSun</vt:lpstr>
      <vt:lpstr>Office Theme</vt:lpstr>
      <vt:lpstr>Transformers</vt:lpstr>
      <vt:lpstr>Understanding Transformers Architecuter</vt:lpstr>
      <vt:lpstr>Defining the data</vt:lpstr>
      <vt:lpstr>Data for Training</vt:lpstr>
      <vt:lpstr>Inputs and Numeric Indices</vt:lpstr>
      <vt:lpstr>Embedding Layer</vt:lpstr>
      <vt:lpstr>Embedding Layer Working</vt:lpstr>
      <vt:lpstr>Embeddings Layer (Attention is All You Need)</vt:lpstr>
      <vt:lpstr>What is Embedding</vt:lpstr>
      <vt:lpstr>Representing Embeddings (Before Training)</vt:lpstr>
      <vt:lpstr>Representing Embeddings (After Training)</vt:lpstr>
      <vt:lpstr>Contd...</vt:lpstr>
      <vt:lpstr>Contd...</vt:lpstr>
      <vt:lpstr>Positional Embedding</vt:lpstr>
      <vt:lpstr>How to calculate Positional Embedings</vt:lpstr>
      <vt:lpstr>PowerPoint 演示文稿</vt:lpstr>
      <vt:lpstr>Recap</vt:lpstr>
      <vt:lpstr>Encoder</vt:lpstr>
      <vt:lpstr>Multi-Head Attention</vt:lpstr>
      <vt:lpstr>PowerPoint 演示文稿</vt:lpstr>
      <vt:lpstr>Cosine Similarity</vt:lpstr>
      <vt:lpstr>Similarity b/w Matrices</vt:lpstr>
      <vt:lpstr>Similarity b/w Query and Key</vt:lpstr>
      <vt:lpstr>PowerPoint 演示文稿</vt:lpstr>
      <vt:lpstr>PowerPoint 演示文稿</vt:lpstr>
      <vt:lpstr>PowerPoint 演示文稿</vt:lpstr>
      <vt:lpstr>PowerPoint 演示文稿</vt:lpstr>
      <vt:lpstr>Matrix Multiplication</vt:lpstr>
      <vt:lpstr>Matrix Multiplication</vt:lpstr>
      <vt:lpstr>Scaling</vt:lpstr>
      <vt:lpstr>Scaling Result</vt:lpstr>
      <vt:lpstr>Softmax</vt:lpstr>
      <vt:lpstr>MatMul Again</vt:lpstr>
      <vt:lpstr>Attention</vt:lpstr>
      <vt:lpstr>Multi-Head Attention</vt:lpstr>
      <vt:lpstr>Concatenation</vt:lpstr>
      <vt:lpstr>Residual Connection </vt:lpstr>
      <vt:lpstr>Add and Norm Layer</vt:lpstr>
      <vt:lpstr>Add</vt:lpstr>
      <vt:lpstr>Normalization</vt:lpstr>
      <vt:lpstr>Norm Result</vt:lpstr>
      <vt:lpstr>Feed Forward</vt:lpstr>
      <vt:lpstr>Decoder</vt:lpstr>
      <vt:lpstr>Decoder</vt:lpstr>
      <vt:lpstr>Masking</vt:lpstr>
      <vt:lpstr>Masking Contd...</vt:lpstr>
      <vt:lpstr>PowerPoint 演示文稿</vt:lpstr>
      <vt:lpstr>Decoder Contd...</vt:lpstr>
      <vt:lpstr>Contd...</vt:lpstr>
      <vt:lpstr>Contd...</vt:lpstr>
      <vt:lpstr>Output Embeddings</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muzammil</cp:lastModifiedBy>
  <cp:revision>19</cp:revision>
  <dcterms:created xsi:type="dcterms:W3CDTF">2023-11-30T07:58:44Z</dcterms:created>
  <dcterms:modified xsi:type="dcterms:W3CDTF">2023-11-30T07:58:44Z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1033-11.1.0.11708</vt:lpwstr>
  </property>
  <property fmtid="{D5CDD505-2E9C-101B-9397-08002B2CF9AE}" pid="3" name="ICV">
    <vt:lpwstr/>
  </property>
</Properties>
</file>